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6"/>
  </p:notesMasterIdLst>
  <p:sldIdLst>
    <p:sldId id="300" r:id="rId2"/>
    <p:sldId id="302" r:id="rId3"/>
    <p:sldId id="322" r:id="rId4"/>
    <p:sldId id="317" r:id="rId5"/>
    <p:sldId id="409" r:id="rId6"/>
    <p:sldId id="410" r:id="rId7"/>
    <p:sldId id="337" r:id="rId8"/>
    <p:sldId id="316" r:id="rId9"/>
    <p:sldId id="306" r:id="rId10"/>
    <p:sldId id="323" r:id="rId11"/>
    <p:sldId id="402" r:id="rId12"/>
    <p:sldId id="411" r:id="rId13"/>
    <p:sldId id="307" r:id="rId14"/>
    <p:sldId id="308" r:id="rId15"/>
    <p:sldId id="417" r:id="rId16"/>
    <p:sldId id="324" r:id="rId17"/>
    <p:sldId id="413" r:id="rId18"/>
    <p:sldId id="344" r:id="rId19"/>
    <p:sldId id="347" r:id="rId20"/>
    <p:sldId id="400" r:id="rId21"/>
    <p:sldId id="345" r:id="rId22"/>
    <p:sldId id="349" r:id="rId23"/>
    <p:sldId id="350" r:id="rId24"/>
    <p:sldId id="325" r:id="rId25"/>
    <p:sldId id="329" r:id="rId26"/>
    <p:sldId id="326" r:id="rId27"/>
    <p:sldId id="328" r:id="rId28"/>
    <p:sldId id="330" r:id="rId29"/>
    <p:sldId id="408" r:id="rId30"/>
    <p:sldId id="351" r:id="rId31"/>
    <p:sldId id="353" r:id="rId32"/>
    <p:sldId id="367" r:id="rId33"/>
    <p:sldId id="378" r:id="rId34"/>
    <p:sldId id="414" r:id="rId35"/>
    <p:sldId id="415" r:id="rId36"/>
    <p:sldId id="313" r:id="rId37"/>
    <p:sldId id="361" r:id="rId38"/>
    <p:sldId id="386" r:id="rId39"/>
    <p:sldId id="416" r:id="rId40"/>
    <p:sldId id="310" r:id="rId41"/>
    <p:sldId id="418" r:id="rId42"/>
    <p:sldId id="404" r:id="rId43"/>
    <p:sldId id="407" r:id="rId44"/>
    <p:sldId id="401" r:id="rId4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7" autoAdjust="0"/>
    <p:restoredTop sz="84260" autoAdjust="0"/>
  </p:normalViewPr>
  <p:slideViewPr>
    <p:cSldViewPr>
      <p:cViewPr>
        <p:scale>
          <a:sx n="97" d="100"/>
          <a:sy n="97" d="100"/>
        </p:scale>
        <p:origin x="-1320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F220342-5641-4838-BE7D-FC07F08AFFA6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2BB0C1BD-EEBC-4E76-874A-4364BF9D7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0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044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35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35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35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35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1000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35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354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056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0014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35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35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0696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3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35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35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408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394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35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35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0C1BD-EEBC-4E76-874A-4364BF9D781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29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7FE7-496A-489B-B269-A0FC748835AE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72BDC46-6F47-4AB5-98F3-E57E0E1A91C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7FE7-496A-489B-B269-A0FC748835AE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DC46-6F47-4AB5-98F3-E57E0E1A91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7FE7-496A-489B-B269-A0FC748835AE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DC46-6F47-4AB5-98F3-E57E0E1A91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7FE7-496A-489B-B269-A0FC748835AE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DC46-6F47-4AB5-98F3-E57E0E1A91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7FE7-496A-489B-B269-A0FC748835AE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DC46-6F47-4AB5-98F3-E57E0E1A91C5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7FE7-496A-489B-B269-A0FC748835AE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DC46-6F47-4AB5-98F3-E57E0E1A91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7FE7-496A-489B-B269-A0FC748835AE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DC46-6F47-4AB5-98F3-E57E0E1A91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7FE7-496A-489B-B269-A0FC748835AE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DC46-6F47-4AB5-98F3-E57E0E1A91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7FE7-496A-489B-B269-A0FC748835AE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DC46-6F47-4AB5-98F3-E57E0E1A91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7FE7-496A-489B-B269-A0FC748835AE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DC46-6F47-4AB5-98F3-E57E0E1A91C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7FE7-496A-489B-B269-A0FC748835AE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DC46-6F47-4AB5-98F3-E57E0E1A91C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6BB7FE7-496A-489B-B269-A0FC748835AE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2BDC46-6F47-4AB5-98F3-E57E0E1A91C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pubsonline.informs.org/doi/pdf/10.1287/mnsc.1100.1307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dcu.be/pVM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429000"/>
            <a:ext cx="7696200" cy="850776"/>
          </a:xfrm>
        </p:spPr>
        <p:txBody>
          <a:bodyPr/>
          <a:lstStyle/>
          <a:p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dirty="0"/>
              <a:t/>
            </a:r>
            <a:br>
              <a:rPr lang="en-GB" dirty="0"/>
            </a:br>
            <a:r>
              <a:rPr lang="en-GB" sz="2800" b="1" dirty="0"/>
              <a:t>When and How to </a:t>
            </a:r>
            <a:r>
              <a:rPr lang="en-GB" sz="2800" b="1" dirty="0" smtClean="0"/>
              <a:t>Satisfice:</a:t>
            </a: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/>
              <a:t>An Experimental Investigation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sz="1600" dirty="0" smtClean="0"/>
          </a:p>
          <a:p>
            <a:r>
              <a:rPr lang="en-GB" sz="1600" dirty="0" smtClean="0"/>
              <a:t>John </a:t>
            </a:r>
            <a:r>
              <a:rPr lang="en-GB" sz="1600" dirty="0"/>
              <a:t>Hey, </a:t>
            </a:r>
            <a:r>
              <a:rPr lang="en-GB" sz="1600" dirty="0" err="1"/>
              <a:t>Nuttaporn</a:t>
            </a:r>
            <a:r>
              <a:rPr lang="en-GB" sz="1600" dirty="0"/>
              <a:t> </a:t>
            </a:r>
            <a:r>
              <a:rPr lang="en-GB" sz="1600" dirty="0" err="1"/>
              <a:t>Rochanahastin</a:t>
            </a:r>
            <a:r>
              <a:rPr lang="en-GB" sz="1600" dirty="0"/>
              <a:t>, </a:t>
            </a:r>
            <a:r>
              <a:rPr lang="en-GB" sz="1600" dirty="0" err="1"/>
              <a:t>yudistira</a:t>
            </a:r>
            <a:r>
              <a:rPr lang="en-GB" sz="1600" dirty="0"/>
              <a:t> </a:t>
            </a:r>
            <a:r>
              <a:rPr lang="en-GB" sz="1600" dirty="0" err="1"/>
              <a:t>permana</a:t>
            </a:r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5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Manski’s 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Crucially, Manski assumes that the DM uses the ex ante </a:t>
            </a:r>
            <a:r>
              <a:rPr lang="en-GB" sz="2000" i="1" dirty="0" smtClean="0"/>
              <a:t>minimax-regret </a:t>
            </a:r>
            <a:r>
              <a:rPr lang="en-GB" sz="2000" i="1" dirty="0"/>
              <a:t>criteria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So the DM chooses to minimise the maximum regret that he/she could experience.</a:t>
            </a:r>
          </a:p>
          <a:p>
            <a:r>
              <a:rPr lang="en-GB" sz="2000" dirty="0" smtClean="0"/>
              <a:t>This assumption drives the results. </a:t>
            </a:r>
            <a:endParaRPr lang="en-GB" sz="2000" dirty="0"/>
          </a:p>
          <a:p>
            <a:r>
              <a:rPr lang="en-GB" sz="2000" dirty="0" smtClean="0"/>
              <a:t>It does not require knowledge of the probabilities of the various payoffs. </a:t>
            </a:r>
            <a:endParaRPr lang="en-GB" sz="2000" dirty="0"/>
          </a:p>
          <a:p>
            <a:r>
              <a:rPr lang="en-GB" sz="2000" dirty="0" smtClean="0"/>
              <a:t>An alternative is maximin. He writes “The maximin </a:t>
            </a:r>
            <a:r>
              <a:rPr lang="en-GB" sz="2000" dirty="0"/>
              <a:t>criterion gives the uninteresting result that the person should always choose the null option </a:t>
            </a:r>
            <a:r>
              <a:rPr lang="en-GB" sz="2000" dirty="0" smtClean="0"/>
              <a:t>when deliberation </a:t>
            </a:r>
            <a:r>
              <a:rPr lang="en-GB" sz="2000" dirty="0"/>
              <a:t>is costly. The reason is that the worst possible state of nature for any plan occurs when </a:t>
            </a:r>
            <a:r>
              <a:rPr lang="en-GB" sz="2000" dirty="0" smtClean="0"/>
              <a:t>all actions </a:t>
            </a:r>
            <a:r>
              <a:rPr lang="en-GB" sz="2000" dirty="0"/>
              <a:t>yield the lower bound </a:t>
            </a:r>
            <a:r>
              <a:rPr lang="en-GB" sz="2000" dirty="0" smtClean="0"/>
              <a:t>..</a:t>
            </a:r>
            <a:r>
              <a:rPr lang="en-GB" sz="2000" dirty="0" smtClean="0"/>
              <a:t>.”</a:t>
            </a:r>
            <a:endParaRPr lang="en-GB" sz="2000" dirty="0" smtClean="0"/>
          </a:p>
          <a:p>
            <a:r>
              <a:rPr lang="en-GB" sz="2000" dirty="0" smtClean="0"/>
              <a:t>There are others but these require probabilities</a:t>
            </a:r>
            <a:r>
              <a:rPr lang="en-GB" sz="2000" dirty="0"/>
              <a:t>.</a:t>
            </a:r>
            <a:endParaRPr lang="en-GB" sz="800" dirty="0" smtClean="0"/>
          </a:p>
        </p:txBody>
      </p:sp>
    </p:spTree>
    <p:extLst>
      <p:ext uri="{BB962C8B-B14F-4D97-AF65-F5344CB8AC3E}">
        <p14:creationId xmlns:p14="http://schemas.microsoft.com/office/powerpoint/2010/main" val="428593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rules of the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If the DM decides to satisfice, he or she pays a cost </a:t>
            </a:r>
            <a:r>
              <a:rPr lang="en-GB" i="1" dirty="0" smtClean="0"/>
              <a:t>k </a:t>
            </a:r>
            <a:r>
              <a:rPr lang="en-GB" dirty="0" smtClean="0"/>
              <a:t>and specifies an </a:t>
            </a:r>
            <a:r>
              <a:rPr lang="en-GB" i="1" dirty="0" smtClean="0"/>
              <a:t>aspiration level t</a:t>
            </a:r>
            <a:r>
              <a:rPr lang="en-GB" dirty="0" smtClean="0"/>
              <a:t>.</a:t>
            </a:r>
          </a:p>
          <a:p>
            <a:r>
              <a:rPr lang="en-GB" dirty="0" smtClean="0"/>
              <a:t>He or she is then told one of two things:</a:t>
            </a:r>
          </a:p>
          <a:p>
            <a:r>
              <a:rPr lang="en-GB" dirty="0" smtClean="0"/>
              <a:t>Either </a:t>
            </a:r>
          </a:p>
          <a:p>
            <a:r>
              <a:rPr lang="en-GB" dirty="0" smtClean="0"/>
              <a:t>“there is a payoff greater than </a:t>
            </a:r>
            <a:r>
              <a:rPr lang="en-GB" i="1" dirty="0" smtClean="0"/>
              <a:t>t”.</a:t>
            </a:r>
            <a:endParaRPr lang="en-GB" dirty="0" smtClean="0"/>
          </a:p>
          <a:p>
            <a:r>
              <a:rPr lang="en-GB" dirty="0" smtClean="0"/>
              <a:t>Or</a:t>
            </a:r>
          </a:p>
          <a:p>
            <a:r>
              <a:rPr lang="en-GB" dirty="0"/>
              <a:t>“there </a:t>
            </a:r>
            <a:r>
              <a:rPr lang="en-GB" dirty="0" smtClean="0"/>
              <a:t>is </a:t>
            </a:r>
            <a:r>
              <a:rPr lang="en-GB" i="1" dirty="0" smtClean="0"/>
              <a:t>not</a:t>
            </a:r>
            <a:r>
              <a:rPr lang="en-GB" dirty="0" smtClean="0"/>
              <a:t> </a:t>
            </a:r>
            <a:r>
              <a:rPr lang="en-GB" dirty="0"/>
              <a:t>a payoff greater than </a:t>
            </a:r>
            <a:r>
              <a:rPr lang="en-GB" i="1" dirty="0"/>
              <a:t>t</a:t>
            </a:r>
            <a:r>
              <a:rPr lang="en-GB" i="1" dirty="0" smtClean="0"/>
              <a:t>”.</a:t>
            </a:r>
          </a:p>
          <a:p>
            <a:endParaRPr lang="en-GB" dirty="0" smtClean="0"/>
          </a:p>
          <a:p>
            <a:r>
              <a:rPr lang="en-GB" dirty="0" smtClean="0"/>
              <a:t>This information enables the DM to update his or her beliefs about </a:t>
            </a:r>
            <a:r>
              <a:rPr lang="en-GB" i="1" dirty="0" smtClean="0"/>
              <a:t>L </a:t>
            </a:r>
            <a:r>
              <a:rPr lang="en-GB" dirty="0" smtClean="0"/>
              <a:t>and </a:t>
            </a:r>
            <a:r>
              <a:rPr lang="en-GB" i="1" dirty="0" smtClean="0"/>
              <a:t>U </a:t>
            </a:r>
            <a:r>
              <a:rPr lang="en-GB" dirty="0" smtClean="0"/>
              <a:t>(the lower and upper bounds).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9424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Updating the lower and upper bounds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If there are </a:t>
            </a:r>
            <a:r>
              <a:rPr lang="en-GB" b="1" dirty="0" smtClean="0"/>
              <a:t>no </a:t>
            </a:r>
            <a:r>
              <a:rPr lang="en-GB" dirty="0" smtClean="0"/>
              <a:t>payoffs greater than aspiration level </a:t>
            </a:r>
            <a:r>
              <a:rPr lang="en-GB" i="1" dirty="0" smtClean="0"/>
              <a:t>t</a:t>
            </a:r>
            <a:r>
              <a:rPr lang="en-GB" i="1" baseline="-25000" dirty="0" smtClean="0"/>
              <a:t>m </a:t>
            </a:r>
            <a:r>
              <a:rPr lang="en-GB" i="1" dirty="0" smtClean="0"/>
              <a:t> </a:t>
            </a:r>
            <a:r>
              <a:rPr lang="en-GB" dirty="0" smtClean="0"/>
              <a:t>then</a:t>
            </a:r>
          </a:p>
          <a:p>
            <a:pPr marL="114300" indent="0">
              <a:buNone/>
            </a:pPr>
            <a:r>
              <a:rPr lang="en-GB" i="1" dirty="0" smtClean="0"/>
              <a:t>	L</a:t>
            </a:r>
            <a:r>
              <a:rPr lang="en-GB" i="1" baseline="-25000" dirty="0" smtClean="0"/>
              <a:t>m+1</a:t>
            </a:r>
            <a:r>
              <a:rPr lang="en-GB" i="1" dirty="0" smtClean="0"/>
              <a:t> = L</a:t>
            </a:r>
            <a:r>
              <a:rPr lang="en-GB" i="1" baseline="-25000" dirty="0" smtClean="0"/>
              <a:t>m</a:t>
            </a:r>
            <a:endParaRPr lang="en-GB" i="1" baseline="-25000" dirty="0"/>
          </a:p>
          <a:p>
            <a:pPr marL="114300" indent="0">
              <a:buNone/>
            </a:pPr>
            <a:r>
              <a:rPr lang="en-GB" i="1" dirty="0" smtClean="0"/>
              <a:t>	U</a:t>
            </a:r>
            <a:r>
              <a:rPr lang="en-GB" i="1" baseline="-25000" dirty="0" smtClean="0"/>
              <a:t>m+1</a:t>
            </a:r>
            <a:r>
              <a:rPr lang="en-GB" i="1" dirty="0" smtClean="0"/>
              <a:t>=t</a:t>
            </a:r>
            <a:r>
              <a:rPr lang="en-GB" i="1" baseline="-25000" dirty="0" smtClean="0"/>
              <a:t>m</a:t>
            </a:r>
            <a:endParaRPr lang="en-GB" i="1" baseline="-25000" dirty="0"/>
          </a:p>
          <a:p>
            <a:endParaRPr lang="en-GB" dirty="0" smtClean="0"/>
          </a:p>
          <a:p>
            <a:r>
              <a:rPr lang="en-GB" dirty="0" smtClean="0"/>
              <a:t>If </a:t>
            </a:r>
            <a:r>
              <a:rPr lang="en-GB" dirty="0"/>
              <a:t>there </a:t>
            </a:r>
            <a:r>
              <a:rPr lang="en-GB" b="1" dirty="0" smtClean="0"/>
              <a:t>are </a:t>
            </a:r>
            <a:r>
              <a:rPr lang="en-GB" dirty="0" smtClean="0"/>
              <a:t>payoffs </a:t>
            </a:r>
            <a:r>
              <a:rPr lang="en-GB" dirty="0"/>
              <a:t>greater than aspiration level </a:t>
            </a:r>
            <a:r>
              <a:rPr lang="en-GB" i="1" dirty="0"/>
              <a:t>t</a:t>
            </a:r>
            <a:r>
              <a:rPr lang="en-GB" i="1" baseline="-25000" dirty="0"/>
              <a:t>m </a:t>
            </a:r>
            <a:r>
              <a:rPr lang="en-GB" i="1" dirty="0"/>
              <a:t> </a:t>
            </a:r>
            <a:r>
              <a:rPr lang="en-GB" dirty="0"/>
              <a:t>then</a:t>
            </a:r>
          </a:p>
          <a:p>
            <a:pPr marL="114300" indent="0">
              <a:buNone/>
            </a:pPr>
            <a:r>
              <a:rPr lang="en-GB" i="1" dirty="0" smtClean="0"/>
              <a:t>	L</a:t>
            </a:r>
            <a:r>
              <a:rPr lang="en-GB" i="1" baseline="-25000" dirty="0" smtClean="0"/>
              <a:t>m+1</a:t>
            </a:r>
            <a:r>
              <a:rPr lang="en-GB" i="1" dirty="0" smtClean="0"/>
              <a:t>= t</a:t>
            </a:r>
            <a:r>
              <a:rPr lang="en-GB" i="1" baseline="-25000" dirty="0"/>
              <a:t>m</a:t>
            </a:r>
          </a:p>
          <a:p>
            <a:pPr marL="114300" indent="0">
              <a:buNone/>
            </a:pPr>
            <a:r>
              <a:rPr lang="en-GB" i="1" dirty="0" smtClean="0"/>
              <a:t>	U</a:t>
            </a:r>
            <a:r>
              <a:rPr lang="en-GB" i="1" baseline="-25000" dirty="0" smtClean="0"/>
              <a:t>m+1</a:t>
            </a:r>
            <a:r>
              <a:rPr lang="en-GB" i="1" dirty="0" smtClean="0"/>
              <a:t>=U</a:t>
            </a:r>
            <a:r>
              <a:rPr lang="en-GB" i="1" baseline="-25000" dirty="0" smtClean="0"/>
              <a:t>m</a:t>
            </a:r>
          </a:p>
          <a:p>
            <a:pPr marL="114300" indent="0">
              <a:buNone/>
            </a:pPr>
            <a:endParaRPr lang="en-GB" sz="1600" dirty="0" smtClean="0"/>
          </a:p>
          <a:p>
            <a:pPr marL="114300" indent="0">
              <a:buNone/>
            </a:pPr>
            <a:r>
              <a:rPr lang="en-GB" sz="1600" dirty="0" smtClean="0"/>
              <a:t>H</a:t>
            </a:r>
            <a:r>
              <a:rPr lang="en-GB" sz="1600" dirty="0" smtClean="0"/>
              <a:t>ere </a:t>
            </a:r>
            <a:r>
              <a:rPr lang="en-GB" sz="1600" i="1" dirty="0" smtClean="0"/>
              <a:t>L</a:t>
            </a:r>
            <a:r>
              <a:rPr lang="en-GB" sz="1600" i="1" baseline="-25000" dirty="0" smtClean="0"/>
              <a:t>m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 smtClean="0"/>
              <a:t>U</a:t>
            </a:r>
            <a:r>
              <a:rPr lang="en-GB" sz="1600" i="1" baseline="-25000" dirty="0" smtClean="0"/>
              <a:t>m</a:t>
            </a:r>
            <a:r>
              <a:rPr lang="en-GB" sz="1600" dirty="0" smtClean="0"/>
              <a:t> </a:t>
            </a:r>
            <a:r>
              <a:rPr lang="en-GB" sz="1600" dirty="0" smtClean="0"/>
              <a:t>denote</a:t>
            </a:r>
            <a:r>
              <a:rPr lang="en-GB" sz="1600" dirty="0" smtClean="0"/>
              <a:t> </a:t>
            </a:r>
            <a:r>
              <a:rPr lang="en-GB" sz="1600" dirty="0" smtClean="0"/>
              <a:t>the lower and upper bounds after </a:t>
            </a:r>
            <a:r>
              <a:rPr lang="en-GB" sz="1600" i="1" dirty="0" smtClean="0"/>
              <a:t>m </a:t>
            </a:r>
            <a:r>
              <a:rPr lang="en-GB" sz="1600" dirty="0" smtClean="0"/>
              <a:t>rounds of satisficing</a:t>
            </a:r>
            <a:r>
              <a:rPr lang="en-GB" dirty="0" smtClean="0"/>
              <a:t>.</a:t>
            </a:r>
            <a:endParaRPr lang="en-GB" baseline="-25000" dirty="0"/>
          </a:p>
          <a:p>
            <a:pPr marL="114300" indent="0">
              <a:buNone/>
            </a:pPr>
            <a:endParaRPr lang="en-GB" dirty="0"/>
          </a:p>
          <a:p>
            <a:endParaRPr lang="en-GB" dirty="0"/>
          </a:p>
          <a:p>
            <a:endParaRPr lang="en-GB" i="1" dirty="0" smtClean="0"/>
          </a:p>
          <a:p>
            <a:pPr marL="114300" indent="0">
              <a:buNone/>
            </a:pPr>
            <a:endParaRPr lang="en-GB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41380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Optimize, Satisfice with a </a:t>
            </a:r>
            <a:r>
              <a:rPr lang="en-GB" sz="2400" i="1" dirty="0">
                <a:solidFill>
                  <a:schemeClr val="bg1">
                    <a:lumMod val="50000"/>
                  </a:schemeClr>
                </a:solidFill>
              </a:rPr>
              <a:t>Fixed</a:t>
            </a:r>
            <a:r>
              <a:rPr lang="en-GB" sz="2400" i="1" dirty="0"/>
              <a:t> </a:t>
            </a:r>
            <a:r>
              <a:rPr lang="en-GB" sz="2400" dirty="0"/>
              <a:t>Aspiration Level, or Choose Without Deliberation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620616"/>
          </a:xfrm>
        </p:spPr>
        <p:txBody>
          <a:bodyPr>
            <a:normAutofit/>
          </a:bodyPr>
          <a:lstStyle/>
          <a:p>
            <a:r>
              <a:rPr lang="en-GB" dirty="0" smtClean="0"/>
              <a:t>Manski’s </a:t>
            </a:r>
            <a:r>
              <a:rPr lang="en-GB" dirty="0"/>
              <a:t>Proposition 1: </a:t>
            </a:r>
            <a:endParaRPr lang="en-GB" dirty="0" smtClean="0"/>
          </a:p>
          <a:p>
            <a:pPr lvl="1"/>
            <a:r>
              <a:rPr lang="en-GB" sz="2400" dirty="0" smtClean="0"/>
              <a:t>No Deliberation is </a:t>
            </a:r>
            <a:r>
              <a:rPr lang="en-GB" sz="2400" dirty="0"/>
              <a:t>an MMR decision if </a:t>
            </a:r>
            <a:r>
              <a:rPr lang="en-GB" sz="2400" i="1" dirty="0"/>
              <a:t>K </a:t>
            </a:r>
            <a:r>
              <a:rPr lang="en-GB" sz="2400" i="1" dirty="0">
                <a:latin typeface="Arial"/>
                <a:cs typeface="Arial"/>
              </a:rPr>
              <a:t>≥</a:t>
            </a:r>
            <a:r>
              <a:rPr lang="en-GB" sz="2400" i="1" dirty="0"/>
              <a:t> U-L </a:t>
            </a:r>
            <a:r>
              <a:rPr lang="en-GB" sz="2400" dirty="0"/>
              <a:t>and </a:t>
            </a:r>
            <a:r>
              <a:rPr lang="en-GB" sz="2400" i="1" dirty="0"/>
              <a:t>k </a:t>
            </a:r>
            <a:r>
              <a:rPr lang="en-GB" sz="2400" i="1" dirty="0">
                <a:latin typeface="Arial"/>
                <a:cs typeface="Arial"/>
              </a:rPr>
              <a:t>≥</a:t>
            </a:r>
            <a:r>
              <a:rPr lang="en-GB" sz="2400" i="1" dirty="0"/>
              <a:t> (U-L)/</a:t>
            </a:r>
            <a:r>
              <a:rPr lang="en-GB" sz="2400" i="1" dirty="0" smtClean="0"/>
              <a:t>2</a:t>
            </a:r>
            <a:r>
              <a:rPr lang="en-GB" sz="2400" dirty="0" smtClean="0"/>
              <a:t>.</a:t>
            </a:r>
          </a:p>
          <a:p>
            <a:pPr lvl="1"/>
            <a:r>
              <a:rPr lang="en-GB" sz="2400" dirty="0" smtClean="0"/>
              <a:t>Satisficing with aspiration </a:t>
            </a:r>
            <a:r>
              <a:rPr lang="en-GB" sz="2400" dirty="0"/>
              <a:t>level </a:t>
            </a:r>
            <a:r>
              <a:rPr lang="en-GB" sz="2400" b="1" i="1" dirty="0"/>
              <a:t>t = (L + U)/2 </a:t>
            </a:r>
            <a:r>
              <a:rPr lang="en-GB" sz="2400" dirty="0"/>
              <a:t>is an MMR decision if </a:t>
            </a:r>
            <a:r>
              <a:rPr lang="en-GB" sz="2400" i="1" dirty="0"/>
              <a:t>K  </a:t>
            </a:r>
            <a:r>
              <a:rPr lang="en-GB" sz="2400" i="1" dirty="0" smtClean="0">
                <a:latin typeface="Arial"/>
                <a:cs typeface="Arial"/>
              </a:rPr>
              <a:t>≥</a:t>
            </a:r>
            <a:r>
              <a:rPr lang="en-GB" sz="2400" i="1" dirty="0" smtClean="0"/>
              <a:t> </a:t>
            </a:r>
            <a:r>
              <a:rPr lang="en-GB" sz="2400" i="1" dirty="0"/>
              <a:t>k + (</a:t>
            </a:r>
            <a:r>
              <a:rPr lang="en-GB" sz="2400" i="1" dirty="0" smtClean="0"/>
              <a:t>U-L</a:t>
            </a:r>
            <a:r>
              <a:rPr lang="en-GB" sz="2400" i="1" dirty="0"/>
              <a:t>)/2</a:t>
            </a:r>
            <a:r>
              <a:rPr lang="en-GB" sz="2400" dirty="0"/>
              <a:t> and </a:t>
            </a:r>
            <a:r>
              <a:rPr lang="en-GB" sz="2400" i="1" dirty="0"/>
              <a:t>k </a:t>
            </a:r>
            <a:r>
              <a:rPr lang="en-GB" sz="2400" i="1" dirty="0" smtClean="0"/>
              <a:t>≤ </a:t>
            </a:r>
            <a:r>
              <a:rPr lang="en-GB" sz="2400" i="1" dirty="0"/>
              <a:t>(</a:t>
            </a:r>
            <a:r>
              <a:rPr lang="en-GB" sz="2400" i="1" dirty="0" smtClean="0"/>
              <a:t>U-L</a:t>
            </a:r>
            <a:r>
              <a:rPr lang="en-GB" sz="2400" i="1" dirty="0"/>
              <a:t>)/2</a:t>
            </a:r>
            <a:r>
              <a:rPr lang="en-GB" sz="2400" dirty="0"/>
              <a:t>. </a:t>
            </a:r>
            <a:endParaRPr lang="en-GB" sz="2400" dirty="0" smtClean="0"/>
          </a:p>
          <a:p>
            <a:pPr lvl="1"/>
            <a:r>
              <a:rPr lang="en-GB" sz="2400" dirty="0"/>
              <a:t>Optimization is an MMR decision if </a:t>
            </a:r>
            <a:r>
              <a:rPr lang="en-GB" sz="2400" i="1" dirty="0"/>
              <a:t>K ≤ k + (U-L)/2</a:t>
            </a:r>
            <a:r>
              <a:rPr lang="en-GB" sz="2400" dirty="0"/>
              <a:t> and </a:t>
            </a:r>
            <a:r>
              <a:rPr lang="en-GB" sz="2400" i="1" dirty="0"/>
              <a:t>K ≤ U - L</a:t>
            </a:r>
            <a:r>
              <a:rPr lang="en-GB" sz="2400" dirty="0"/>
              <a:t>. </a:t>
            </a:r>
          </a:p>
          <a:p>
            <a:pPr lvl="1"/>
            <a:r>
              <a:rPr lang="en-GB" dirty="0" smtClean="0"/>
              <a:t>He finds the aspiration level by minimising the maximum regret.</a:t>
            </a:r>
          </a:p>
          <a:p>
            <a:pPr lvl="1"/>
            <a:endParaRPr lang="en-GB" dirty="0"/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8500" y="6246298"/>
            <a:ext cx="8726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  L </a:t>
            </a:r>
            <a:r>
              <a:rPr lang="en-GB" b="1" dirty="0" smtClean="0"/>
              <a:t>and </a:t>
            </a:r>
            <a:r>
              <a:rPr lang="en-GB" b="1" i="1" dirty="0" smtClean="0"/>
              <a:t>U </a:t>
            </a:r>
            <a:r>
              <a:rPr lang="en-GB" b="1" dirty="0" smtClean="0"/>
              <a:t>lower and upper bounds; </a:t>
            </a:r>
            <a:r>
              <a:rPr lang="en-GB" b="1" i="1" dirty="0" smtClean="0"/>
              <a:t>k </a:t>
            </a:r>
            <a:r>
              <a:rPr lang="en-GB" b="1" dirty="0" smtClean="0"/>
              <a:t>and </a:t>
            </a:r>
            <a:r>
              <a:rPr lang="en-GB" b="1" i="1" dirty="0" smtClean="0"/>
              <a:t>K </a:t>
            </a:r>
            <a:r>
              <a:rPr lang="en-GB" b="1" dirty="0" smtClean="0"/>
              <a:t>costs of satisficing and optimising</a:t>
            </a:r>
            <a:r>
              <a:rPr lang="en-GB" dirty="0" smtClean="0"/>
              <a:t>.</a:t>
            </a:r>
            <a:endParaRPr lang="en-GB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5661248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By ‘an MMR decision’ we mean a decision that minimises the maximum regret.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061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 dirty="0"/>
              <a:t>Optimize, </a:t>
            </a:r>
            <a:r>
              <a:rPr lang="en-GB" sz="2400" dirty="0" smtClean="0"/>
              <a:t>Satisfice </a:t>
            </a:r>
            <a:r>
              <a:rPr lang="en-GB" sz="2400" dirty="0"/>
              <a:t>with a </a:t>
            </a:r>
            <a:r>
              <a:rPr lang="en-GB" sz="2400" i="1" dirty="0" smtClean="0">
                <a:solidFill>
                  <a:schemeClr val="bg1">
                    <a:lumMod val="50000"/>
                  </a:schemeClr>
                </a:solidFill>
              </a:rPr>
              <a:t>sequence</a:t>
            </a:r>
            <a:r>
              <a:rPr lang="en-GB" sz="2400" i="1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OF Aspiration Levels, </a:t>
            </a:r>
            <a:r>
              <a:rPr lang="en-GB" sz="2400" dirty="0"/>
              <a:t>or Choose Without Deliberation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Manski’s Proposition</a:t>
            </a:r>
            <a:r>
              <a:rPr lang="en-GB" i="1" dirty="0" smtClean="0"/>
              <a:t> </a:t>
            </a:r>
            <a:r>
              <a:rPr lang="en-GB" i="1" dirty="0"/>
              <a:t>2</a:t>
            </a:r>
            <a:r>
              <a:rPr lang="en-GB" dirty="0" smtClean="0"/>
              <a:t>: </a:t>
            </a:r>
          </a:p>
          <a:p>
            <a:pPr lvl="1"/>
            <a:r>
              <a:rPr lang="en-GB" sz="2400" dirty="0" smtClean="0"/>
              <a:t>No Deliberation is </a:t>
            </a:r>
            <a:r>
              <a:rPr lang="en-GB" sz="2400" dirty="0"/>
              <a:t>an MMR decision if </a:t>
            </a:r>
            <a:r>
              <a:rPr lang="en-GB" sz="2400" i="1" dirty="0"/>
              <a:t>k </a:t>
            </a:r>
            <a:r>
              <a:rPr lang="en-GB" sz="2400" i="1" dirty="0">
                <a:latin typeface="Arial"/>
                <a:cs typeface="Arial"/>
              </a:rPr>
              <a:t>≥</a:t>
            </a:r>
            <a:r>
              <a:rPr lang="en-GB" sz="2400" i="1" dirty="0"/>
              <a:t> (U-L)/2 </a:t>
            </a:r>
            <a:r>
              <a:rPr lang="en-GB" sz="2400" dirty="0"/>
              <a:t>and </a:t>
            </a:r>
            <a:r>
              <a:rPr lang="en-GB" sz="2400" i="1" dirty="0"/>
              <a:t>K </a:t>
            </a:r>
            <a:r>
              <a:rPr lang="en-GB" sz="2400" i="1" dirty="0">
                <a:latin typeface="Arial"/>
                <a:cs typeface="Arial"/>
              </a:rPr>
              <a:t>≥</a:t>
            </a:r>
            <a:r>
              <a:rPr lang="en-GB" sz="2400" i="1" dirty="0"/>
              <a:t> U-L</a:t>
            </a:r>
            <a:r>
              <a:rPr lang="en-GB" sz="2400" dirty="0" smtClean="0"/>
              <a:t>.</a:t>
            </a:r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number of rounds that minimizes maximum regret is </a:t>
            </a:r>
            <a:r>
              <a:rPr lang="en-GB" sz="2400" i="1" dirty="0" smtClean="0"/>
              <a:t>M </a:t>
            </a:r>
            <a:r>
              <a:rPr lang="en-GB" sz="2400" dirty="0"/>
              <a:t>= </a:t>
            </a:r>
            <a:r>
              <a:rPr lang="en-GB" sz="2400" dirty="0" err="1" smtClean="0"/>
              <a:t>int</a:t>
            </a:r>
            <a:r>
              <a:rPr lang="en-GB" sz="2400" i="1" dirty="0" smtClean="0"/>
              <a:t>{ln[(U-L</a:t>
            </a:r>
            <a:r>
              <a:rPr lang="en-GB" sz="2400" i="1" dirty="0"/>
              <a:t>)/k]/</a:t>
            </a:r>
            <a:r>
              <a:rPr lang="en-GB" sz="2400" i="1" dirty="0" smtClean="0"/>
              <a:t>ln(2)}                               </a:t>
            </a:r>
            <a:r>
              <a:rPr lang="en-GB" sz="1600" dirty="0" smtClean="0"/>
              <a:t>(</a:t>
            </a:r>
            <a:r>
              <a:rPr lang="en-GB" sz="1600" dirty="0" err="1" smtClean="0"/>
              <a:t>int</a:t>
            </a:r>
            <a:r>
              <a:rPr lang="en-GB" sz="1600" dirty="0" smtClean="0"/>
              <a:t> = the integer part of)</a:t>
            </a:r>
            <a:endParaRPr lang="en-GB" sz="1600" i="1" dirty="0" smtClean="0"/>
          </a:p>
          <a:p>
            <a:pPr lvl="1"/>
            <a:r>
              <a:rPr lang="en-GB" sz="2400" dirty="0"/>
              <a:t>Satisficing with </a:t>
            </a:r>
            <a:r>
              <a:rPr lang="en-GB" sz="2400" i="1" dirty="0"/>
              <a:t>M </a:t>
            </a:r>
            <a:r>
              <a:rPr lang="en-GB" sz="2400" dirty="0"/>
              <a:t>rounds of deliberation and aspiration levels </a:t>
            </a:r>
            <a:r>
              <a:rPr lang="en-GB" sz="2400" b="1" i="1" dirty="0"/>
              <a:t>t</a:t>
            </a:r>
            <a:r>
              <a:rPr lang="en-GB" sz="2400" b="1" i="1" baseline="-25000" dirty="0"/>
              <a:t>m</a:t>
            </a:r>
            <a:r>
              <a:rPr lang="en-GB" sz="2400" b="1" i="1" dirty="0"/>
              <a:t> = (L</a:t>
            </a:r>
            <a:r>
              <a:rPr lang="en-GB" sz="2400" b="1" i="1" baseline="-25000" dirty="0"/>
              <a:t>m</a:t>
            </a:r>
            <a:r>
              <a:rPr lang="en-GB" sz="2400" b="1" i="1" dirty="0"/>
              <a:t> + U</a:t>
            </a:r>
            <a:r>
              <a:rPr lang="en-GB" sz="2400" b="1" i="1" baseline="-25000" dirty="0"/>
              <a:t>m</a:t>
            </a:r>
            <a:r>
              <a:rPr lang="en-GB" sz="2400" b="1" i="1" dirty="0"/>
              <a:t>)/2</a:t>
            </a:r>
            <a:r>
              <a:rPr lang="en-GB" sz="2400" dirty="0"/>
              <a:t>, </a:t>
            </a:r>
            <a:r>
              <a:rPr lang="en-GB" sz="2400" i="1" dirty="0"/>
              <a:t>m = 1,...,M </a:t>
            </a:r>
            <a:r>
              <a:rPr lang="en-GB" sz="2400" dirty="0"/>
              <a:t>is an MMR decision if </a:t>
            </a:r>
            <a:r>
              <a:rPr lang="en-GB" sz="2400" i="1" dirty="0"/>
              <a:t>k ≤ (U-L)/2 </a:t>
            </a:r>
            <a:r>
              <a:rPr lang="en-GB" sz="2400" dirty="0"/>
              <a:t>and </a:t>
            </a:r>
            <a:r>
              <a:rPr lang="en-GB" sz="2400" i="1" dirty="0"/>
              <a:t>K </a:t>
            </a:r>
            <a:r>
              <a:rPr lang="en-GB" sz="2400" i="1" dirty="0">
                <a:latin typeface="Arial"/>
                <a:cs typeface="Arial"/>
              </a:rPr>
              <a:t>≥ </a:t>
            </a:r>
            <a:r>
              <a:rPr lang="en-GB" sz="2400" i="1" dirty="0" err="1"/>
              <a:t>kM</a:t>
            </a:r>
            <a:r>
              <a:rPr lang="en-GB" sz="2400" i="1" dirty="0"/>
              <a:t> + (U-L)/2</a:t>
            </a:r>
            <a:r>
              <a:rPr lang="en-GB" sz="2400" i="1" baseline="30000" dirty="0"/>
              <a:t>M</a:t>
            </a:r>
            <a:r>
              <a:rPr lang="en-GB" sz="2400" dirty="0"/>
              <a:t>. </a:t>
            </a:r>
            <a:endParaRPr lang="en-GB" sz="2400" i="1" dirty="0"/>
          </a:p>
          <a:p>
            <a:pPr lvl="1"/>
            <a:r>
              <a:rPr lang="en-GB" sz="2400" dirty="0" smtClean="0"/>
              <a:t>Optimization </a:t>
            </a:r>
            <a:r>
              <a:rPr lang="en-GB" sz="2400" dirty="0"/>
              <a:t>is an MMR decision </a:t>
            </a:r>
            <a:r>
              <a:rPr lang="en-GB" sz="2400" i="1" dirty="0"/>
              <a:t>if </a:t>
            </a:r>
            <a:r>
              <a:rPr lang="en-GB" sz="2400" i="1" dirty="0" smtClean="0"/>
              <a:t>K ≤ U-L </a:t>
            </a:r>
            <a:r>
              <a:rPr lang="en-GB" sz="2400" dirty="0"/>
              <a:t>and </a:t>
            </a:r>
            <a:r>
              <a:rPr lang="en-GB" sz="2400" i="1" dirty="0" smtClean="0"/>
              <a:t>K</a:t>
            </a:r>
            <a:r>
              <a:rPr lang="en-GB" sz="2400" i="1" dirty="0"/>
              <a:t> ≤ </a:t>
            </a:r>
            <a:r>
              <a:rPr lang="en-GB" sz="2400" i="1" dirty="0" err="1" smtClean="0"/>
              <a:t>kM</a:t>
            </a:r>
            <a:r>
              <a:rPr lang="en-GB" sz="2400" i="1" dirty="0" smtClean="0"/>
              <a:t> </a:t>
            </a:r>
            <a:r>
              <a:rPr lang="en-GB" sz="2400" i="1" dirty="0"/>
              <a:t>+ (</a:t>
            </a:r>
            <a:r>
              <a:rPr lang="en-GB" sz="2400" i="1" dirty="0" smtClean="0"/>
              <a:t>U-L)/2</a:t>
            </a:r>
            <a:r>
              <a:rPr lang="en-GB" sz="2400" i="1" baseline="30000" dirty="0" smtClean="0"/>
              <a:t>M</a:t>
            </a:r>
            <a:r>
              <a:rPr lang="en-GB" sz="2400" dirty="0" smtClean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500" y="6246298"/>
            <a:ext cx="8726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  L </a:t>
            </a:r>
            <a:r>
              <a:rPr lang="en-GB" b="1" dirty="0" smtClean="0"/>
              <a:t>and </a:t>
            </a:r>
            <a:r>
              <a:rPr lang="en-GB" b="1" i="1" dirty="0" smtClean="0"/>
              <a:t>U </a:t>
            </a:r>
            <a:r>
              <a:rPr lang="en-GB" b="1" dirty="0" smtClean="0"/>
              <a:t>lower and upper bounds; </a:t>
            </a:r>
            <a:r>
              <a:rPr lang="en-GB" b="1" i="1" dirty="0" smtClean="0"/>
              <a:t>k </a:t>
            </a:r>
            <a:r>
              <a:rPr lang="en-GB" b="1" dirty="0" smtClean="0"/>
              <a:t>and </a:t>
            </a:r>
            <a:r>
              <a:rPr lang="en-GB" b="1" i="1" dirty="0" smtClean="0"/>
              <a:t>K </a:t>
            </a:r>
            <a:r>
              <a:rPr lang="en-GB" b="1" dirty="0" smtClean="0"/>
              <a:t>costs of satisficing and optimising</a:t>
            </a:r>
            <a:r>
              <a:rPr lang="en-GB" dirty="0" smtClean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6061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main three bits of the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GB" i="1" dirty="0" smtClean="0"/>
              <a:t>When </a:t>
            </a:r>
            <a:r>
              <a:rPr lang="en-GB" dirty="0" smtClean="0"/>
              <a:t>to do no deliberation, </a:t>
            </a:r>
            <a:r>
              <a:rPr lang="en-GB" i="1" dirty="0" smtClean="0"/>
              <a:t>when </a:t>
            </a:r>
            <a:r>
              <a:rPr lang="en-GB" dirty="0" smtClean="0"/>
              <a:t>to satisfice and </a:t>
            </a:r>
            <a:r>
              <a:rPr lang="en-GB" i="1" dirty="0" smtClean="0"/>
              <a:t>when </a:t>
            </a:r>
            <a:r>
              <a:rPr lang="en-GB" dirty="0" smtClean="0"/>
              <a:t>to optimise.</a:t>
            </a:r>
          </a:p>
          <a:p>
            <a:pPr marL="571500" indent="-457200">
              <a:buFont typeface="+mj-lt"/>
              <a:buAutoNum type="arabicPeriod"/>
            </a:pPr>
            <a:endParaRPr lang="en-GB" dirty="0" smtClean="0"/>
          </a:p>
          <a:p>
            <a:pPr marL="571500" indent="-457200">
              <a:buFont typeface="+mj-lt"/>
              <a:buAutoNum type="arabicPeriod"/>
            </a:pPr>
            <a:r>
              <a:rPr lang="en-GB" i="1" dirty="0" smtClean="0"/>
              <a:t>How </a:t>
            </a:r>
            <a:r>
              <a:rPr lang="en-GB" dirty="0" smtClean="0"/>
              <a:t>many rounds of satisficing they should choose to do when they choose to satisfice.</a:t>
            </a:r>
          </a:p>
          <a:p>
            <a:pPr marL="571500" indent="-457200">
              <a:buFont typeface="+mj-lt"/>
              <a:buAutoNum type="arabicPeriod"/>
            </a:pPr>
            <a:endParaRPr lang="en-GB" dirty="0" smtClean="0"/>
          </a:p>
          <a:p>
            <a:pPr marL="571500" indent="-457200">
              <a:buFont typeface="+mj-lt"/>
              <a:buAutoNum type="arabicPeriod"/>
            </a:pPr>
            <a:r>
              <a:rPr lang="en-GB" i="1" dirty="0" smtClean="0"/>
              <a:t>How </a:t>
            </a:r>
            <a:r>
              <a:rPr lang="en-GB" dirty="0" smtClean="0"/>
              <a:t>to choose the aspiration level when they choose to satisfice.</a:t>
            </a:r>
          </a:p>
          <a:p>
            <a:pPr marL="11430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30810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experiment 1 - incentives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To be a fair test of the theory, we need to give incentives to the subjects to act in accordance with it. </a:t>
            </a:r>
            <a:endParaRPr lang="en-GB" dirty="0" smtClean="0"/>
          </a:p>
          <a:p>
            <a:r>
              <a:rPr lang="en-GB" dirty="0"/>
              <a:t>We should repeat the fact that the theory is an </a:t>
            </a:r>
            <a:r>
              <a:rPr lang="en-GB" i="1" dirty="0"/>
              <a:t>ex ante </a:t>
            </a:r>
            <a:r>
              <a:rPr lang="en-GB" dirty="0"/>
              <a:t>theory: it tells DMs what to do as viewed from the beginning of a problem; it assumes commitment. </a:t>
            </a:r>
            <a:endParaRPr lang="en-GB" dirty="0" smtClean="0"/>
          </a:p>
          <a:p>
            <a:r>
              <a:rPr lang="en-GB" i="1" dirty="0"/>
              <a:t>Ex ante </a:t>
            </a:r>
            <a:r>
              <a:rPr lang="en-GB" dirty="0"/>
              <a:t>the objective of the theory is to minimise the maximum regret. </a:t>
            </a:r>
            <a:r>
              <a:rPr lang="en-GB" i="1" dirty="0"/>
              <a:t>Ex ante</a:t>
            </a:r>
            <a:r>
              <a:rPr lang="en-GB" dirty="0"/>
              <a:t> Regret is the difference between the </a:t>
            </a:r>
            <a:r>
              <a:rPr lang="en-GB" i="1" u="sng" dirty="0"/>
              <a:t>maximum possible income </a:t>
            </a:r>
            <a:r>
              <a:rPr lang="en-GB" dirty="0"/>
              <a:t>and their actual income</a:t>
            </a:r>
            <a:r>
              <a:rPr lang="en-GB" dirty="0" smtClean="0"/>
              <a:t>.</a:t>
            </a:r>
          </a:p>
          <a:p>
            <a:r>
              <a:rPr lang="en-GB" dirty="0"/>
              <a:t>So we paid them their </a:t>
            </a:r>
            <a:r>
              <a:rPr lang="en-GB" sz="1500" dirty="0"/>
              <a:t>(average) </a:t>
            </a:r>
            <a:r>
              <a:rPr lang="en-GB" dirty="0" smtClean="0"/>
              <a:t>income. </a:t>
            </a:r>
          </a:p>
          <a:p>
            <a:r>
              <a:rPr lang="en-GB" sz="1900" dirty="0" smtClean="0"/>
              <a:t>Average because </a:t>
            </a:r>
            <a:r>
              <a:rPr lang="en-GB" sz="1900" dirty="0" smtClean="0"/>
              <a:t>if </a:t>
            </a:r>
            <a:r>
              <a:rPr lang="en-GB" sz="1900" dirty="0"/>
              <a:t>subjects maximise their income on each problem, they maximise their average income as </a:t>
            </a:r>
            <a:r>
              <a:rPr lang="en-GB" sz="1900" dirty="0" smtClean="0"/>
              <a:t>the problems </a:t>
            </a:r>
            <a:r>
              <a:rPr lang="en-GB" sz="1900" dirty="0"/>
              <a:t>are independent.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experiment 2 -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had 2 treatments, in each treatment we had 24 subjects.</a:t>
            </a:r>
          </a:p>
          <a:p>
            <a:r>
              <a:rPr lang="en-GB" dirty="0" smtClean="0"/>
              <a:t>Subjects were told that there would be 100 problems, which they go through sequentially.</a:t>
            </a:r>
          </a:p>
          <a:p>
            <a:r>
              <a:rPr lang="en-GB" dirty="0" smtClean="0"/>
              <a:t>In each they were told the Lower and Upper bounds with payoffs generated </a:t>
            </a:r>
            <a:r>
              <a:rPr lang="en-GB" i="1" dirty="0" smtClean="0"/>
              <a:t>ambiguously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They were also told </a:t>
            </a:r>
            <a:r>
              <a:rPr lang="en-GB" i="1" dirty="0" smtClean="0"/>
              <a:t>k </a:t>
            </a:r>
            <a:r>
              <a:rPr lang="en-GB" dirty="0" smtClean="0"/>
              <a:t>(the cost of satisficing – of finding out whether there were any payoffs greater than or equal to some specified aspiration level)…</a:t>
            </a:r>
          </a:p>
          <a:p>
            <a:r>
              <a:rPr lang="en-GB" dirty="0" smtClean="0"/>
              <a:t>… and </a:t>
            </a:r>
            <a:r>
              <a:rPr lang="en-GB" i="1" dirty="0" smtClean="0"/>
              <a:t>K </a:t>
            </a:r>
            <a:r>
              <a:rPr lang="en-GB" dirty="0" smtClean="0"/>
              <a:t>(the cost of finding out the highest payoff).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61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experiment 3 -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Treatment 1</a:t>
            </a:r>
            <a:r>
              <a:rPr lang="en-GB" dirty="0" smtClean="0"/>
              <a:t>: we had 4 parameter sets for </a:t>
            </a:r>
            <a:r>
              <a:rPr lang="en-GB" i="1" dirty="0" smtClean="0"/>
              <a:t>k </a:t>
            </a:r>
            <a:r>
              <a:rPr lang="en-GB" dirty="0" smtClean="0"/>
              <a:t>and </a:t>
            </a:r>
            <a:r>
              <a:rPr lang="en-GB" i="1" dirty="0" smtClean="0"/>
              <a:t>K</a:t>
            </a:r>
            <a:r>
              <a:rPr lang="en-GB" dirty="0" smtClean="0"/>
              <a:t>. The number of payoffs </a:t>
            </a:r>
            <a:r>
              <a:rPr lang="en-GB" i="1" dirty="0" smtClean="0"/>
              <a:t>N</a:t>
            </a:r>
            <a:r>
              <a:rPr lang="en-GB" dirty="0" smtClean="0"/>
              <a:t>, and </a:t>
            </a:r>
            <a:r>
              <a:rPr lang="en-GB" i="1" dirty="0" smtClean="0"/>
              <a:t>L </a:t>
            </a:r>
            <a:r>
              <a:rPr lang="en-GB" dirty="0" smtClean="0"/>
              <a:t>and</a:t>
            </a:r>
            <a:r>
              <a:rPr lang="en-GB" i="1" dirty="0" smtClean="0"/>
              <a:t> U</a:t>
            </a:r>
            <a:r>
              <a:rPr lang="en-GB" dirty="0" smtClean="0"/>
              <a:t> remained fixed across the100 problems. We varied the parameter order across subjects (24 orders).</a:t>
            </a:r>
          </a:p>
          <a:p>
            <a:r>
              <a:rPr lang="en-GB" i="1" dirty="0" smtClean="0"/>
              <a:t>Treatment 2</a:t>
            </a:r>
            <a:r>
              <a:rPr lang="en-GB" dirty="0" smtClean="0"/>
              <a:t>: Each subject had the same 100 parameters for </a:t>
            </a:r>
            <a:r>
              <a:rPr lang="en-GB" i="1" dirty="0" smtClean="0"/>
              <a:t>k </a:t>
            </a:r>
            <a:r>
              <a:rPr lang="en-GB" dirty="0" smtClean="0"/>
              <a:t>and </a:t>
            </a:r>
            <a:r>
              <a:rPr lang="en-GB" i="1" dirty="0" smtClean="0"/>
              <a:t>K </a:t>
            </a:r>
            <a:r>
              <a:rPr lang="en-GB" dirty="0" smtClean="0"/>
              <a:t>across 100 problems but with different orders of the problems. </a:t>
            </a:r>
            <a:r>
              <a:rPr lang="en-GB" i="1" dirty="0" smtClean="0"/>
              <a:t>N, L </a:t>
            </a:r>
            <a:r>
              <a:rPr lang="en-GB" dirty="0" smtClean="0"/>
              <a:t>and </a:t>
            </a:r>
            <a:r>
              <a:rPr lang="en-GB" i="1" dirty="0" smtClean="0"/>
              <a:t>U </a:t>
            </a:r>
            <a:r>
              <a:rPr lang="en-GB" dirty="0" smtClean="0"/>
              <a:t>remain fixed across the 100 problems.</a:t>
            </a:r>
          </a:p>
          <a:p>
            <a:r>
              <a:rPr lang="en-GB" dirty="0" smtClean="0"/>
              <a:t>We only told them </a:t>
            </a:r>
            <a:r>
              <a:rPr lang="en-GB" i="1" dirty="0" smtClean="0"/>
              <a:t>k, K, L </a:t>
            </a:r>
            <a:r>
              <a:rPr lang="en-GB" dirty="0" smtClean="0"/>
              <a:t>and </a:t>
            </a:r>
            <a:r>
              <a:rPr lang="en-GB" i="1" dirty="0" smtClean="0"/>
              <a:t>U.</a:t>
            </a:r>
            <a:endParaRPr lang="en-GB" dirty="0" smtClean="0"/>
          </a:p>
          <a:p>
            <a:r>
              <a:rPr lang="en-GB" dirty="0"/>
              <a:t>We set </a:t>
            </a:r>
            <a:r>
              <a:rPr lang="en-GB" i="1" dirty="0"/>
              <a:t>L</a:t>
            </a:r>
            <a:r>
              <a:rPr lang="en-GB" dirty="0"/>
              <a:t> = 1; </a:t>
            </a:r>
            <a:r>
              <a:rPr lang="en-GB" i="1" dirty="0"/>
              <a:t>U</a:t>
            </a:r>
            <a:r>
              <a:rPr lang="en-GB" dirty="0"/>
              <a:t> = 100; </a:t>
            </a:r>
            <a:r>
              <a:rPr lang="en-GB" i="1" dirty="0"/>
              <a:t>N</a:t>
            </a:r>
            <a:r>
              <a:rPr lang="en-GB" dirty="0"/>
              <a:t> = </a:t>
            </a:r>
            <a:r>
              <a:rPr lang="en-GB" dirty="0" smtClean="0"/>
              <a:t>5 fixed across the100 problems. Only </a:t>
            </a:r>
            <a:r>
              <a:rPr lang="en-GB" i="1" dirty="0" smtClean="0"/>
              <a:t>k </a:t>
            </a:r>
            <a:r>
              <a:rPr lang="en-GB" dirty="0" smtClean="0"/>
              <a:t>and </a:t>
            </a:r>
            <a:r>
              <a:rPr lang="en-GB" i="1" dirty="0" smtClean="0"/>
              <a:t>K </a:t>
            </a:r>
            <a:r>
              <a:rPr lang="en-GB" dirty="0" smtClean="0"/>
              <a:t>varied across problems.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53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Theoretical prediction according to the parameters used</a:t>
            </a:r>
            <a:endParaRPr lang="en-US" sz="2400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152" y="1628800"/>
            <a:ext cx="5616624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11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satisficing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500" dirty="0" smtClean="0"/>
              <a:t>This is what Simon was talking about in his famous 1955 </a:t>
            </a:r>
            <a:r>
              <a:rPr lang="en-GB" sz="2500" i="1" dirty="0" smtClean="0"/>
              <a:t>QJE </a:t>
            </a:r>
            <a:r>
              <a:rPr lang="en-GB" sz="2500" dirty="0" smtClean="0"/>
              <a:t>article “A Behavioral Model of Rational Choice”.</a:t>
            </a:r>
          </a:p>
          <a:p>
            <a:r>
              <a:rPr lang="en-GB" sz="2500" dirty="0" smtClean="0"/>
              <a:t>He </a:t>
            </a:r>
            <a:r>
              <a:rPr lang="en-GB" sz="2500" dirty="0"/>
              <a:t>introduced the idea of </a:t>
            </a:r>
            <a:r>
              <a:rPr lang="en-GB" sz="2500" i="1" dirty="0"/>
              <a:t>satisficing </a:t>
            </a:r>
            <a:r>
              <a:rPr lang="en-GB" sz="2500" dirty="0"/>
              <a:t>(and coined the word).</a:t>
            </a:r>
          </a:p>
          <a:p>
            <a:r>
              <a:rPr lang="en-GB" sz="2500" dirty="0"/>
              <a:t>He talked about DM being </a:t>
            </a:r>
            <a:r>
              <a:rPr lang="en-GB" sz="2500" i="1" dirty="0"/>
              <a:t>satisfied </a:t>
            </a:r>
            <a:r>
              <a:rPr lang="en-GB" sz="2500" dirty="0"/>
              <a:t>if they reached a satisfactory </a:t>
            </a:r>
            <a:r>
              <a:rPr lang="en-GB" sz="2500" i="1" dirty="0"/>
              <a:t>aspiration level</a:t>
            </a:r>
            <a:r>
              <a:rPr lang="en-GB" sz="2500" dirty="0"/>
              <a:t>.</a:t>
            </a:r>
          </a:p>
          <a:p>
            <a:r>
              <a:rPr lang="en-GB" sz="2500" dirty="0"/>
              <a:t>But he did not say </a:t>
            </a:r>
            <a:r>
              <a:rPr lang="en-GB" sz="2500" i="1" dirty="0"/>
              <a:t>where</a:t>
            </a:r>
            <a:r>
              <a:rPr lang="en-GB" sz="2500" dirty="0"/>
              <a:t> the aspiration level comes from.</a:t>
            </a:r>
          </a:p>
          <a:p>
            <a:r>
              <a:rPr lang="en-GB" sz="2500" dirty="0"/>
              <a:t>Nor did he say </a:t>
            </a:r>
            <a:r>
              <a:rPr lang="en-GB" sz="2500" i="1" dirty="0"/>
              <a:t>why</a:t>
            </a:r>
            <a:r>
              <a:rPr lang="en-GB" sz="2500" dirty="0"/>
              <a:t> and </a:t>
            </a:r>
            <a:r>
              <a:rPr lang="en-GB" sz="2500" i="1" dirty="0"/>
              <a:t>when</a:t>
            </a:r>
            <a:r>
              <a:rPr lang="en-GB" sz="2500" dirty="0"/>
              <a:t> people choose to satisfice.</a:t>
            </a:r>
          </a:p>
          <a:p>
            <a:endParaRPr lang="en-GB" sz="250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5155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Theoretical </a:t>
            </a:r>
            <a:r>
              <a:rPr lang="en-GB" sz="2400" dirty="0" smtClean="0"/>
              <a:t>predictions </a:t>
            </a:r>
            <a:r>
              <a:rPr lang="en-GB" sz="2400" dirty="0"/>
              <a:t>according to the parameters used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5877272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/>
              <a:t>  Treatment 1</a:t>
            </a:r>
            <a:endParaRPr lang="en-GB" sz="1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626921" y="5877272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/>
              <a:t>  Treatment 2</a:t>
            </a:r>
            <a:endParaRPr lang="en-GB" sz="1600" i="1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44585" y="1800999"/>
            <a:ext cx="4049363" cy="4076272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4804939" y="1800998"/>
            <a:ext cx="4104456" cy="407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27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experiment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Sets of payoffs are different across problems and subjects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 use the procedure in </a:t>
            </a:r>
            <a:r>
              <a:rPr lang="en-GB" dirty="0" smtClean="0">
                <a:hlinkClick r:id="rId2"/>
              </a:rPr>
              <a:t>Stecher et </a:t>
            </a:r>
            <a:r>
              <a:rPr lang="en-GB" dirty="0" smtClean="0">
                <a:hlinkClick r:id="rId2"/>
              </a:rPr>
              <a:t>al </a:t>
            </a:r>
            <a:r>
              <a:rPr lang="en-GB" dirty="0" smtClean="0">
                <a:hlinkClick r:id="rId2"/>
              </a:rPr>
              <a:t>(2011) </a:t>
            </a:r>
            <a:r>
              <a:rPr lang="en-GB" dirty="0" smtClean="0"/>
              <a:t>to generate </a:t>
            </a:r>
            <a:r>
              <a:rPr lang="en-GB" i="1" dirty="0" smtClean="0"/>
              <a:t>ambiguously</a:t>
            </a:r>
            <a:r>
              <a:rPr lang="en-GB" dirty="0" smtClean="0"/>
              <a:t> distributed payoffs.</a:t>
            </a:r>
          </a:p>
          <a:p>
            <a:r>
              <a:rPr lang="en-GB" dirty="0" smtClean="0"/>
              <a:t>We </a:t>
            </a:r>
            <a:r>
              <a:rPr lang="en-GB" dirty="0" smtClean="0"/>
              <a:t>‘told’ </a:t>
            </a:r>
            <a:r>
              <a:rPr lang="en-GB" dirty="0" smtClean="0"/>
              <a:t>the subjects how we generated the payoffs and showed them </a:t>
            </a:r>
            <a:r>
              <a:rPr lang="en-GB" dirty="0"/>
              <a:t>a</a:t>
            </a:r>
            <a:r>
              <a:rPr lang="en-GB" dirty="0" smtClean="0"/>
              <a:t> comparison of ambiguous and uniform risky distribution.</a:t>
            </a:r>
          </a:p>
          <a:p>
            <a:r>
              <a:rPr lang="en-GB" dirty="0" smtClean="0"/>
              <a:t>The following payoff distributions were in the Instructions</a:t>
            </a:r>
            <a:r>
              <a:rPr lang="en-GB" dirty="0" smtClean="0"/>
              <a:t>.</a:t>
            </a:r>
          </a:p>
          <a:p>
            <a:r>
              <a:rPr lang="en-GB" dirty="0" smtClean="0"/>
              <a:t>Eac</a:t>
            </a:r>
            <a:r>
              <a:rPr lang="en-GB" dirty="0" smtClean="0"/>
              <a:t>h of the 49 plots are the distribution of 10,000 drawings from the relevant distribution.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05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Payoffs distribution – uniform risky distribution</a:t>
            </a:r>
            <a:endParaRPr lang="en-US" sz="24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21" y="1700808"/>
            <a:ext cx="8784645" cy="4608512"/>
          </a:xfrm>
        </p:spPr>
      </p:pic>
    </p:spTree>
    <p:extLst>
      <p:ext uri="{BB962C8B-B14F-4D97-AF65-F5344CB8AC3E}">
        <p14:creationId xmlns:p14="http://schemas.microsoft.com/office/powerpoint/2010/main" val="15263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Payoffs distribution – ambiguous distribution</a:t>
            </a:r>
            <a:endParaRPr lang="en-US" sz="24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7" y="1628800"/>
            <a:ext cx="8891593" cy="4608512"/>
          </a:xfrm>
        </p:spPr>
      </p:pic>
    </p:spTree>
    <p:extLst>
      <p:ext uri="{BB962C8B-B14F-4D97-AF65-F5344CB8AC3E}">
        <p14:creationId xmlns:p14="http://schemas.microsoft.com/office/powerpoint/2010/main" val="94226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08929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79712" y="18864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basic screen in the experiment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experiment 4 - instruction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Subjects were told that if they clicked on the left-hand button, they would learn (and be paid) the lowest payoff.</a:t>
            </a:r>
          </a:p>
          <a:p>
            <a:r>
              <a:rPr lang="en-GB" dirty="0"/>
              <a:t>Subjects were told that if they clicked on the </a:t>
            </a:r>
            <a:r>
              <a:rPr lang="en-GB" dirty="0" smtClean="0"/>
              <a:t>middle button and specified an aspiration level, they would have to pay </a:t>
            </a:r>
            <a:r>
              <a:rPr lang="en-GB" i="1" dirty="0" smtClean="0"/>
              <a:t>k </a:t>
            </a:r>
            <a:r>
              <a:rPr lang="en-GB" dirty="0" smtClean="0"/>
              <a:t>and then they would </a:t>
            </a:r>
            <a:r>
              <a:rPr lang="en-GB" dirty="0" smtClean="0"/>
              <a:t>be told whether there were or whether there were not payoffs greater than or equal to their chosen aspiration level. They could do this repeatedly and with different aspiration levels.</a:t>
            </a:r>
            <a:endParaRPr lang="en-GB" dirty="0"/>
          </a:p>
          <a:p>
            <a:r>
              <a:rPr lang="en-GB" dirty="0"/>
              <a:t>Subjects were told that if they clicked on the </a:t>
            </a:r>
            <a:r>
              <a:rPr lang="en-GB" dirty="0" smtClean="0"/>
              <a:t>right-hand </a:t>
            </a:r>
            <a:r>
              <a:rPr lang="en-GB" dirty="0"/>
              <a:t>button </a:t>
            </a:r>
            <a:r>
              <a:rPr lang="en-GB" dirty="0" smtClean="0"/>
              <a:t>they </a:t>
            </a:r>
            <a:r>
              <a:rPr lang="en-GB" dirty="0"/>
              <a:t>would learn </a:t>
            </a:r>
            <a:r>
              <a:rPr lang="en-GB" dirty="0" smtClean="0"/>
              <a:t>the highest payoff and </a:t>
            </a:r>
            <a:r>
              <a:rPr lang="en-GB" dirty="0"/>
              <a:t>be </a:t>
            </a:r>
            <a:r>
              <a:rPr lang="en-GB" dirty="0" smtClean="0"/>
              <a:t>paid that minus  </a:t>
            </a:r>
            <a:r>
              <a:rPr lang="en-GB" i="1" dirty="0" smtClean="0"/>
              <a:t>K.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2509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48680"/>
            <a:ext cx="3888432" cy="496563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021288"/>
            <a:ext cx="6774083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5" y="544850"/>
            <a:ext cx="4104456" cy="480968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573" y="5733256"/>
            <a:ext cx="5122859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0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the experimenters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Software was written in Python, mainly by Paolo Crosetto.</a:t>
            </a:r>
          </a:p>
          <a:p>
            <a:r>
              <a:rPr lang="en-GB" dirty="0" smtClean="0"/>
              <a:t>We paid out some £13 on average for an experiment that lasted at most 1 hour.</a:t>
            </a:r>
          </a:p>
          <a:p>
            <a:r>
              <a:rPr lang="en-GB" dirty="0" smtClean="0"/>
              <a:t>We did not slow down or speed up the subjects.</a:t>
            </a:r>
          </a:p>
          <a:p>
            <a:r>
              <a:rPr lang="en-GB" dirty="0" smtClean="0"/>
              <a:t>The subjects were all from the University of York. There were only 5 subjects who have any work experience related to finance or economics, but most of them (34 subjects) had participated in an economics experiment before.</a:t>
            </a:r>
          </a:p>
        </p:txBody>
      </p:sp>
    </p:spTree>
    <p:extLst>
      <p:ext uri="{BB962C8B-B14F-4D97-AF65-F5344CB8AC3E}">
        <p14:creationId xmlns:p14="http://schemas.microsoft.com/office/powerpoint/2010/main" val="359106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We </a:t>
            </a:r>
            <a:r>
              <a:rPr lang="en-GB" dirty="0" smtClean="0"/>
              <a:t>start by showing </a:t>
            </a:r>
            <a:r>
              <a:rPr lang="en-GB" dirty="0" smtClean="0"/>
              <a:t>a particular subject.</a:t>
            </a:r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06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Manski’s </a:t>
            </a:r>
            <a:r>
              <a:rPr lang="en-GB" dirty="0" smtClean="0"/>
              <a:t>2017 </a:t>
            </a:r>
            <a:r>
              <a:rPr lang="en-GB" dirty="0" smtClean="0"/>
              <a:t>paper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Manski (2017)’s </a:t>
            </a:r>
            <a:r>
              <a:rPr lang="en-GB" dirty="0" smtClean="0"/>
              <a:t>paper </a:t>
            </a:r>
            <a:r>
              <a:rPr lang="en-GB" dirty="0"/>
              <a:t>in </a:t>
            </a:r>
            <a:r>
              <a:rPr lang="en-GB" i="1" dirty="0"/>
              <a:t>Theory and Decision</a:t>
            </a:r>
            <a:r>
              <a:rPr lang="en-GB" dirty="0" smtClean="0"/>
              <a:t> has ‘satisficing’ in its title.</a:t>
            </a:r>
          </a:p>
          <a:p>
            <a:pPr marL="114300" indent="0">
              <a:buNone/>
            </a:pPr>
            <a:endParaRPr lang="en-GB" dirty="0" smtClean="0"/>
          </a:p>
          <a:p>
            <a:r>
              <a:rPr lang="en-GB" dirty="0" smtClean="0"/>
              <a:t>Manski (</a:t>
            </a:r>
            <a:r>
              <a:rPr lang="en-GB" dirty="0" smtClean="0"/>
              <a:t>2017) </a:t>
            </a:r>
            <a:r>
              <a:rPr lang="en-GB" dirty="0" smtClean="0"/>
              <a:t>explains </a:t>
            </a:r>
            <a:r>
              <a:rPr lang="en-GB" b="1" i="1" dirty="0" smtClean="0"/>
              <a:t>when</a:t>
            </a:r>
            <a:r>
              <a:rPr lang="en-GB" dirty="0" smtClean="0"/>
              <a:t> people choose to satisfice and </a:t>
            </a:r>
            <a:r>
              <a:rPr lang="en-GB" b="1" i="1" dirty="0" smtClean="0"/>
              <a:t>how</a:t>
            </a:r>
            <a:r>
              <a:rPr lang="en-GB" dirty="0" smtClean="0"/>
              <a:t> they choose their aspiration levels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sz="1200" dirty="0"/>
              <a:t>H</a:t>
            </a:r>
            <a:r>
              <a:rPr lang="en-GB" sz="1200" dirty="0" smtClean="0"/>
              <a:t>is </a:t>
            </a:r>
            <a:r>
              <a:rPr lang="en-GB" sz="1200" dirty="0"/>
              <a:t>theory </a:t>
            </a:r>
            <a:r>
              <a:rPr lang="en-GB" sz="1200" b="1" dirty="0"/>
              <a:t>could</a:t>
            </a:r>
            <a:r>
              <a:rPr lang="en-GB" sz="1200" dirty="0"/>
              <a:t> be classified as an extended search </a:t>
            </a:r>
            <a:r>
              <a:rPr lang="en-GB" sz="1200" dirty="0" smtClean="0"/>
              <a:t>model, as distinct from Ambiguity, Imprecise or Incomplete Preferences or Rational Inattention explanations.</a:t>
            </a:r>
            <a:endParaRPr lang="en-GB" sz="1200" dirty="0" smtClean="0"/>
          </a:p>
          <a:p>
            <a:endParaRPr lang="en-GB" dirty="0" smtClean="0"/>
          </a:p>
          <a:p>
            <a:r>
              <a:rPr lang="en-GB" dirty="0"/>
              <a:t>We experimentally test his model.</a:t>
            </a:r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596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304800"/>
            <a:ext cx="8334375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33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304800"/>
            <a:ext cx="8334375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0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304800"/>
            <a:ext cx="8334375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44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00"/>
            <a:ext cx="9144000" cy="68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6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" y="0"/>
            <a:ext cx="91373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7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1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Actual compared to </a:t>
            </a:r>
            <a:r>
              <a:rPr lang="en-GB" dirty="0" smtClean="0"/>
              <a:t>the theory: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</a:t>
            </a:r>
            <a:r>
              <a:rPr lang="en-GB" dirty="0" smtClean="0"/>
              <a:t>‘when’ </a:t>
            </a:r>
            <a:r>
              <a:rPr lang="en-GB" dirty="0" smtClean="0"/>
              <a:t>part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867341"/>
              </p:ext>
            </p:extLst>
          </p:nvPr>
        </p:nvGraphicFramePr>
        <p:xfrm>
          <a:off x="457200" y="1752600"/>
          <a:ext cx="8229600" cy="370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1580728"/>
                <a:gridCol w="1947664"/>
                <a:gridCol w="1152128"/>
                <a:gridCol w="1224136"/>
                <a:gridCol w="1162472"/>
              </a:tblGrid>
              <a:tr h="425848">
                <a:tc rowSpan="2"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Subjects choices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50035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r>
                        <a:rPr lang="en-GB" sz="1800" dirty="0" smtClean="0"/>
                        <a:t>No Deliberation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Satisfice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Optimise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 smtClean="0"/>
                    </a:p>
                    <a:p>
                      <a:r>
                        <a:rPr lang="en-GB" b="1" dirty="0" smtClean="0"/>
                        <a:t>Totals</a:t>
                      </a:r>
                      <a:endParaRPr lang="en-GB" b="1" dirty="0"/>
                    </a:p>
                  </a:txBody>
                  <a:tcPr/>
                </a:tc>
              </a:tr>
              <a:tr h="630021">
                <a:tc rowSpan="3"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Manski’s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theory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No Deliberation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717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840</a:t>
                      </a:r>
                      <a:endParaRPr lang="en-GB" b="1" dirty="0"/>
                    </a:p>
                  </a:txBody>
                  <a:tcPr anchor="ctr"/>
                </a:tc>
              </a:tr>
              <a:tr h="42584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Satisfice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1,079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1,895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3,120</a:t>
                      </a:r>
                      <a:endParaRPr lang="en-GB" b="1" dirty="0"/>
                    </a:p>
                  </a:txBody>
                  <a:tcPr anchor="ctr"/>
                </a:tc>
              </a:tr>
              <a:tr h="73502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Optimise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598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81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840</a:t>
                      </a:r>
                      <a:endParaRPr lang="en-GB" b="1" dirty="0"/>
                    </a:p>
                  </a:txBody>
                  <a:tcPr anchor="ctr"/>
                </a:tc>
              </a:tr>
              <a:tr h="425848">
                <a:tc>
                  <a:txBody>
                    <a:bodyPr/>
                    <a:lstStyle/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Totals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2,394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2,154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252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4,800</a:t>
                      </a:r>
                      <a:endParaRPr lang="en-GB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4848" y="5949280"/>
            <a:ext cx="8003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2,693 of 4,800 decisions (56.1%) are matched with the theoretical prediction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1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Rounds of </a:t>
            </a:r>
            <a:r>
              <a:rPr lang="en-GB" dirty="0" smtClean="0"/>
              <a:t>satisficing: </a:t>
            </a:r>
            <a:r>
              <a:rPr lang="en-GB" dirty="0">
                <a:latin typeface="Arial"/>
                <a:cs typeface="Arial"/>
              </a:rPr>
              <a:t/>
            </a:r>
            <a:br>
              <a:rPr lang="en-GB" dirty="0">
                <a:latin typeface="Arial"/>
                <a:cs typeface="Arial"/>
              </a:rPr>
            </a:br>
            <a:r>
              <a:rPr lang="en-GB" dirty="0" smtClean="0">
                <a:cs typeface="Arial"/>
              </a:rPr>
              <a:t>part of </a:t>
            </a:r>
            <a:r>
              <a:rPr lang="en-GB" dirty="0" smtClean="0"/>
              <a:t>the ‘how’ </a:t>
            </a:r>
            <a:r>
              <a:rPr lang="en-GB" dirty="0" smtClean="0"/>
              <a:t>part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048464"/>
              </p:ext>
            </p:extLst>
          </p:nvPr>
        </p:nvGraphicFramePr>
        <p:xfrm>
          <a:off x="3042" y="1700808"/>
          <a:ext cx="9070968" cy="373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926"/>
                <a:gridCol w="652926"/>
                <a:gridCol w="652926"/>
                <a:gridCol w="652926"/>
                <a:gridCol w="582930"/>
                <a:gridCol w="652926"/>
                <a:gridCol w="652926"/>
                <a:gridCol w="652926"/>
                <a:gridCol w="652926"/>
                <a:gridCol w="652926"/>
                <a:gridCol w="652926"/>
                <a:gridCol w="652926"/>
                <a:gridCol w="652926"/>
                <a:gridCol w="652926"/>
              </a:tblGrid>
              <a:tr h="576064">
                <a:tc gridSpan="14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Subjects’ choices – number of rounds of satisficing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31139"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Manski’s</a:t>
                      </a:r>
                      <a:r>
                        <a:rPr lang="en-GB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theory</a:t>
                      </a: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M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Tots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37045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1448</a:t>
                      </a:r>
                      <a:endParaRPr lang="en-US" sz="160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200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1680</a:t>
                      </a:r>
                      <a:endParaRPr lang="en-US" sz="1600" b="1" dirty="0"/>
                    </a:p>
                  </a:txBody>
                  <a:tcPr/>
                </a:tc>
              </a:tr>
              <a:tr h="37045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852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312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46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1224</a:t>
                      </a:r>
                      <a:endParaRPr lang="en-US" sz="1600" b="1" dirty="0"/>
                    </a:p>
                  </a:txBody>
                  <a:tcPr/>
                </a:tc>
              </a:tr>
              <a:tr h="37045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132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163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34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336</a:t>
                      </a:r>
                      <a:endParaRPr lang="en-US" sz="1600" b="1" dirty="0"/>
                    </a:p>
                  </a:txBody>
                  <a:tcPr/>
                </a:tc>
              </a:tr>
              <a:tr h="37045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190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532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248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69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1056</a:t>
                      </a:r>
                      <a:endParaRPr lang="en-US" sz="1600" b="1" dirty="0"/>
                    </a:p>
                  </a:txBody>
                  <a:tcPr/>
                </a:tc>
              </a:tr>
              <a:tr h="37045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89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85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38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27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264</a:t>
                      </a:r>
                      <a:endParaRPr lang="en-US" sz="1600" b="1" dirty="0"/>
                    </a:p>
                  </a:txBody>
                  <a:tcPr/>
                </a:tc>
              </a:tr>
              <a:tr h="18522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71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67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44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26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10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240</a:t>
                      </a:r>
                      <a:endParaRPr lang="en-US" sz="1600" b="1" dirty="0"/>
                    </a:p>
                  </a:txBody>
                  <a:tcPr/>
                </a:tc>
              </a:tr>
              <a:tr h="53923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Tots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2659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1367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499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174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71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20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3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3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2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/>
                        <a:t>4800</a:t>
                      </a:r>
                      <a:endParaRPr lang="en-US" sz="1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1036" y="5497075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 of 3,120 problems in which subjects should satisfice, in only 452  problems (14.49% ) did the subjects chose the same number of rounds of satisficing as the theory predicts.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5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Actual vs theoretical aspiration level: All subjects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5352120"/>
            <a:ext cx="8640960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The coefficient of TAL is not significantly different from 1, but the intercept is significantly different from 0. The </a:t>
            </a:r>
            <a:r>
              <a:rPr lang="en-GB" dirty="0">
                <a:solidFill>
                  <a:schemeClr val="tx1"/>
                </a:solidFill>
              </a:rPr>
              <a:t>theory </a:t>
            </a:r>
            <a:r>
              <a:rPr lang="en-GB" dirty="0" smtClean="0">
                <a:solidFill>
                  <a:schemeClr val="tx1"/>
                </a:solidFill>
              </a:rPr>
              <a:t>predicts reasonably </a:t>
            </a:r>
            <a:r>
              <a:rPr lang="en-GB" dirty="0">
                <a:solidFill>
                  <a:schemeClr val="tx1"/>
                </a:solidFill>
              </a:rPr>
              <a:t>well on </a:t>
            </a:r>
            <a:r>
              <a:rPr lang="en-GB" dirty="0" smtClean="0">
                <a:solidFill>
                  <a:schemeClr val="tx1"/>
                </a:solidFill>
              </a:rPr>
              <a:t>average.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90008"/>
            <a:ext cx="8688994" cy="315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78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Actual aspiration level on the particular bounds: </a:t>
            </a:r>
            <a:r>
              <a:rPr lang="en-GB" sz="2400" dirty="0"/>
              <a:t>All subjects</a:t>
            </a:r>
            <a:endParaRPr lang="en-US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846772" cy="38457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5655581"/>
            <a:ext cx="8640960" cy="1002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The coefficient of particular bounds are significantly different from 0.5 indicating that the theory does not predict reasonably well on the average.</a:t>
            </a:r>
          </a:p>
        </p:txBody>
      </p:sp>
    </p:spTree>
    <p:extLst>
      <p:ext uri="{BB962C8B-B14F-4D97-AF65-F5344CB8AC3E}">
        <p14:creationId xmlns:p14="http://schemas.microsoft.com/office/powerpoint/2010/main" val="390494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Manski’s paper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“Optimise, Satisfice, or Choose Without Deliberation?”: A </a:t>
            </a:r>
            <a:r>
              <a:rPr lang="en-GB" dirty="0"/>
              <a:t>Minimax-Regret </a:t>
            </a:r>
            <a:r>
              <a:rPr lang="en-GB" dirty="0" smtClean="0"/>
              <a:t>Assessment</a:t>
            </a:r>
            <a:r>
              <a:rPr lang="en-GB" dirty="0" smtClean="0"/>
              <a:t>”</a:t>
            </a:r>
          </a:p>
          <a:p>
            <a:endParaRPr lang="en-GB" dirty="0" smtClean="0"/>
          </a:p>
          <a:p>
            <a:r>
              <a:rPr lang="en-GB" dirty="0" smtClean="0"/>
              <a:t>This can </a:t>
            </a:r>
            <a:r>
              <a:rPr lang="en-GB" dirty="0"/>
              <a:t>be </a:t>
            </a:r>
            <a:r>
              <a:rPr lang="en-GB" dirty="0" smtClean="0"/>
              <a:t>found </a:t>
            </a:r>
            <a:r>
              <a:rPr lang="en-GB" dirty="0" smtClean="0">
                <a:hlinkClick r:id="rId3"/>
              </a:rPr>
              <a:t>here</a:t>
            </a:r>
            <a:r>
              <a:rPr lang="en-GB" dirty="0" smtClean="0"/>
              <a:t>.</a:t>
            </a:r>
          </a:p>
          <a:p>
            <a:endParaRPr lang="en-GB" dirty="0" smtClean="0">
              <a:solidFill>
                <a:schemeClr val="accent2"/>
              </a:solidFill>
            </a:endParaRPr>
          </a:p>
          <a:p>
            <a:r>
              <a:rPr lang="en-GB" dirty="0" smtClean="0"/>
              <a:t>We think that it ‘breaks the mould’ – but it could just be his objective function. </a:t>
            </a:r>
          </a:p>
        </p:txBody>
      </p:sp>
    </p:spTree>
    <p:extLst>
      <p:ext uri="{BB962C8B-B14F-4D97-AF65-F5344CB8AC3E}">
        <p14:creationId xmlns:p14="http://schemas.microsoft.com/office/powerpoint/2010/main" val="1962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772744"/>
          </a:xfrm>
        </p:spPr>
        <p:txBody>
          <a:bodyPr>
            <a:normAutofit/>
          </a:bodyPr>
          <a:lstStyle/>
          <a:p>
            <a:r>
              <a:rPr lang="en-GB" sz="2200" dirty="0" smtClean="0">
                <a:solidFill>
                  <a:schemeClr val="tx1"/>
                </a:solidFill>
              </a:rPr>
              <a:t>The average actual payoff (31.77) is higher </a:t>
            </a:r>
            <a:r>
              <a:rPr lang="en-GB" sz="2200" dirty="0" smtClean="0">
                <a:solidFill>
                  <a:schemeClr val="tx1"/>
                </a:solidFill>
              </a:rPr>
              <a:t>than the </a:t>
            </a:r>
            <a:r>
              <a:rPr lang="en-GB" sz="2200" dirty="0" smtClean="0">
                <a:solidFill>
                  <a:schemeClr val="tx1"/>
                </a:solidFill>
              </a:rPr>
              <a:t>average theoretical </a:t>
            </a:r>
            <a:r>
              <a:rPr lang="en-GB" sz="2200" dirty="0" smtClean="0">
                <a:solidFill>
                  <a:schemeClr val="tx1"/>
                </a:solidFill>
              </a:rPr>
              <a:t>payoff (24.32).</a:t>
            </a:r>
          </a:p>
          <a:p>
            <a:endParaRPr lang="en-GB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The average actual regret (108.18) is higher </a:t>
            </a:r>
            <a:r>
              <a:rPr lang="en-GB" sz="2200" dirty="0" smtClean="0">
                <a:solidFill>
                  <a:schemeClr val="tx1"/>
                </a:solidFill>
              </a:rPr>
              <a:t>than the </a:t>
            </a:r>
            <a:r>
              <a:rPr lang="en-GB" sz="2200" dirty="0" smtClean="0">
                <a:solidFill>
                  <a:schemeClr val="tx1"/>
                </a:solidFill>
              </a:rPr>
              <a:t>average theoretical </a:t>
            </a:r>
            <a:r>
              <a:rPr lang="en-GB" sz="2200" dirty="0" smtClean="0">
                <a:solidFill>
                  <a:schemeClr val="tx1"/>
                </a:solidFill>
              </a:rPr>
              <a:t>regret (65.7).</a:t>
            </a:r>
          </a:p>
          <a:p>
            <a:endParaRPr lang="en-GB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Subjects’ decisions in Treatment 2 are closer to the theoretical prediction (61.5%) than in Treatment 1(50.71%).</a:t>
            </a:r>
          </a:p>
          <a:p>
            <a:endParaRPr lang="en-GB" dirty="0" smtClean="0">
              <a:solidFill>
                <a:schemeClr val="tx1"/>
              </a:solidFill>
              <a:latin typeface="+mj-lt"/>
            </a:endParaRPr>
          </a:p>
          <a:p>
            <a:endParaRPr lang="en-GB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61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1"/>
                </a:solidFill>
              </a:rPr>
              <a:t>As to the three parts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>
                <a:solidFill>
                  <a:schemeClr val="tx1"/>
                </a:solidFill>
              </a:rPr>
              <a:t>Manski’s solution</a:t>
            </a:r>
            <a:r>
              <a:rPr lang="en-GB" dirty="0" smtClean="0">
                <a:solidFill>
                  <a:schemeClr val="tx1"/>
                </a:solidFill>
              </a:rPr>
              <a:t>: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Subjects are not following the ‘when’ </a:t>
            </a:r>
            <a:r>
              <a:rPr lang="en-GB" dirty="0" smtClean="0">
                <a:solidFill>
                  <a:schemeClr val="tx1"/>
                </a:solidFill>
              </a:rPr>
              <a:t>part</a:t>
            </a:r>
            <a:endParaRPr lang="en-GB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GB" sz="1500" dirty="0" smtClean="0">
                <a:solidFill>
                  <a:schemeClr val="tx1"/>
                </a:solidFill>
              </a:rPr>
              <a:t>	This </a:t>
            </a:r>
            <a:r>
              <a:rPr lang="en-GB" sz="1500" dirty="0">
                <a:solidFill>
                  <a:schemeClr val="tx1"/>
                </a:solidFill>
              </a:rPr>
              <a:t>is a </a:t>
            </a:r>
            <a:r>
              <a:rPr lang="en-GB" sz="1500" dirty="0" smtClean="0">
                <a:solidFill>
                  <a:schemeClr val="tx1"/>
                </a:solidFill>
              </a:rPr>
              <a:t>difficult part</a:t>
            </a:r>
          </a:p>
          <a:p>
            <a:pPr marL="114300" indent="0">
              <a:buNone/>
            </a:pPr>
            <a:endParaRPr lang="en-GB" sz="1500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Subjects </a:t>
            </a:r>
            <a:r>
              <a:rPr lang="en-GB" dirty="0">
                <a:solidFill>
                  <a:schemeClr val="tx1"/>
                </a:solidFill>
              </a:rPr>
              <a:t>are </a:t>
            </a:r>
            <a:r>
              <a:rPr lang="en-GB" dirty="0" smtClean="0">
                <a:solidFill>
                  <a:schemeClr val="tx1"/>
                </a:solidFill>
              </a:rPr>
              <a:t>partly following the first of the ‘how’ parts</a:t>
            </a:r>
          </a:p>
          <a:p>
            <a:pPr marL="114300" indent="0">
              <a:buNone/>
            </a:pPr>
            <a:r>
              <a:rPr lang="en-GB" sz="1400" dirty="0" smtClean="0">
                <a:solidFill>
                  <a:schemeClr val="tx1"/>
                </a:solidFill>
              </a:rPr>
              <a:t>	This is a not-so-difficult part</a:t>
            </a:r>
          </a:p>
          <a:p>
            <a:pPr marL="571500" indent="-4572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Subjects </a:t>
            </a:r>
            <a:r>
              <a:rPr lang="en-GB" dirty="0" smtClean="0">
                <a:solidFill>
                  <a:schemeClr val="tx1"/>
                </a:solidFill>
              </a:rPr>
              <a:t>are generally </a:t>
            </a:r>
            <a:r>
              <a:rPr lang="en-GB" dirty="0">
                <a:solidFill>
                  <a:schemeClr val="tx1"/>
                </a:solidFill>
              </a:rPr>
              <a:t>following the </a:t>
            </a:r>
            <a:r>
              <a:rPr lang="en-GB" dirty="0" smtClean="0">
                <a:solidFill>
                  <a:schemeClr val="tx1"/>
                </a:solidFill>
              </a:rPr>
              <a:t>second </a:t>
            </a:r>
            <a:r>
              <a:rPr lang="en-GB" dirty="0">
                <a:solidFill>
                  <a:schemeClr val="tx1"/>
                </a:solidFill>
              </a:rPr>
              <a:t>of the ‘how’ </a:t>
            </a:r>
            <a:r>
              <a:rPr lang="en-GB" dirty="0" smtClean="0">
                <a:solidFill>
                  <a:schemeClr val="tx1"/>
                </a:solidFill>
              </a:rPr>
              <a:t>parts</a:t>
            </a:r>
          </a:p>
          <a:p>
            <a:pPr marL="114300" indent="0">
              <a:buNone/>
            </a:pPr>
            <a:r>
              <a:rPr lang="en-GB" sz="1500" dirty="0" smtClean="0">
                <a:solidFill>
                  <a:schemeClr val="tx1"/>
                </a:solidFill>
              </a:rPr>
              <a:t>	This is a relatively easy part</a:t>
            </a:r>
            <a:endParaRPr lang="en-GB" sz="1500" dirty="0">
              <a:solidFill>
                <a:schemeClr val="tx1"/>
              </a:solidFill>
            </a:endParaRPr>
          </a:p>
          <a:p>
            <a:pPr marL="571500" indent="-457200">
              <a:buFont typeface="+mj-lt"/>
              <a:buAutoNum type="arabicPeriod"/>
            </a:pPr>
            <a:endParaRPr lang="en-GB" dirty="0" smtClean="0">
              <a:solidFill>
                <a:schemeClr val="tx1"/>
              </a:solidFill>
            </a:endParaRPr>
          </a:p>
          <a:p>
            <a:pPr marL="571500" indent="-4572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83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Manski’s theory is an </a:t>
            </a:r>
            <a:r>
              <a:rPr lang="en-GB" i="1" dirty="0" smtClean="0"/>
              <a:t>ex ante </a:t>
            </a:r>
            <a:r>
              <a:rPr lang="en-GB" dirty="0" smtClean="0"/>
              <a:t>theory. It describes what the best strategy is as viewed from the start. The DM </a:t>
            </a:r>
            <a:r>
              <a:rPr lang="en-GB" i="1" dirty="0" smtClean="0"/>
              <a:t>should </a:t>
            </a:r>
            <a:r>
              <a:rPr lang="en-GB" dirty="0" smtClean="0"/>
              <a:t>implement their strategy as they work through the problem.</a:t>
            </a:r>
          </a:p>
          <a:p>
            <a:r>
              <a:rPr lang="en-GB" dirty="0"/>
              <a:t>O</a:t>
            </a:r>
            <a:r>
              <a:rPr lang="en-GB" dirty="0" smtClean="0"/>
              <a:t>ur </a:t>
            </a:r>
            <a:r>
              <a:rPr lang="en-GB" dirty="0"/>
              <a:t>experimental involves subjects actually working through the </a:t>
            </a:r>
            <a:r>
              <a:rPr lang="en-GB" dirty="0" smtClean="0"/>
              <a:t>problem and we can only observe </a:t>
            </a:r>
            <a:r>
              <a:rPr lang="en-GB" dirty="0"/>
              <a:t>what </a:t>
            </a:r>
            <a:r>
              <a:rPr lang="en-GB" dirty="0" smtClean="0"/>
              <a:t>they </a:t>
            </a:r>
            <a:r>
              <a:rPr lang="en-GB" dirty="0"/>
              <a:t>actually do. </a:t>
            </a:r>
            <a:endParaRPr lang="en-GB" dirty="0" smtClean="0"/>
          </a:p>
          <a:p>
            <a:r>
              <a:rPr lang="en-GB" dirty="0" smtClean="0"/>
              <a:t>Should we not instead ask them to </a:t>
            </a:r>
            <a:r>
              <a:rPr lang="en-GB" i="1" dirty="0" smtClean="0"/>
              <a:t>state </a:t>
            </a:r>
            <a:r>
              <a:rPr lang="en-GB" dirty="0" smtClean="0"/>
              <a:t>their strategy, and then </a:t>
            </a:r>
            <a:r>
              <a:rPr lang="en-GB" i="1" dirty="0" smtClean="0"/>
              <a:t>we</a:t>
            </a:r>
            <a:r>
              <a:rPr lang="en-GB" dirty="0" smtClean="0"/>
              <a:t> implement it? (like strategy games).</a:t>
            </a:r>
          </a:p>
          <a:p>
            <a:r>
              <a:rPr lang="en-GB" dirty="0" smtClean="0"/>
              <a:t>But how do they state a strategy?</a:t>
            </a:r>
          </a:p>
          <a:p>
            <a:r>
              <a:rPr lang="en-GB" dirty="0" smtClean="0"/>
              <a:t>What is the payment scheme? (same as ours?)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96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Do subjects have a different objective function (EU maximisation?) and are assuming something different about the distribution of payoffs (uniform risky)?</a:t>
            </a:r>
          </a:p>
          <a:p>
            <a:pPr marL="114300" indent="0">
              <a:buNone/>
            </a:pPr>
            <a:endParaRPr lang="en-GB" dirty="0" smtClean="0"/>
          </a:p>
          <a:p>
            <a:r>
              <a:rPr lang="en-GB" dirty="0" smtClean="0"/>
              <a:t>And what about the subjects’ thinking?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96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2229" y="270892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Thank you for </a:t>
            </a:r>
            <a:r>
              <a:rPr lang="en-GB" dirty="0" smtClean="0"/>
              <a:t>listening </a:t>
            </a:r>
            <a:r>
              <a:rPr lang="en-GB" dirty="0" smtClean="0"/>
              <a:t> </a:t>
            </a:r>
            <a:r>
              <a:rPr lang="en-GB" dirty="0" smtClean="0"/>
              <a:t>and </a:t>
            </a:r>
            <a:r>
              <a:rPr lang="en-GB" dirty="0" smtClean="0"/>
              <a:t>for your comments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90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Manski’s model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pPr marL="114300" indent="0">
              <a:buNone/>
            </a:pPr>
            <a:endParaRPr lang="en-GB" sz="2800" dirty="0" smtClean="0"/>
          </a:p>
          <a:p>
            <a:r>
              <a:rPr lang="en-GB" sz="2500" dirty="0" smtClean="0"/>
              <a:t>The DM has to choose an </a:t>
            </a:r>
            <a:r>
              <a:rPr lang="en-GB" sz="2500" i="1" dirty="0" smtClean="0"/>
              <a:t>action </a:t>
            </a:r>
            <a:r>
              <a:rPr lang="en-GB" sz="2500" dirty="0" smtClean="0"/>
              <a:t>from a known finite ordered choice set</a:t>
            </a:r>
            <a:r>
              <a:rPr lang="en-GB" sz="2500" i="1" dirty="0" smtClean="0"/>
              <a:t>.</a:t>
            </a:r>
          </a:p>
          <a:p>
            <a:endParaRPr lang="en-GB" sz="2500" dirty="0" smtClean="0"/>
          </a:p>
          <a:p>
            <a:r>
              <a:rPr lang="en-GB" sz="2500" dirty="0" smtClean="0"/>
              <a:t>Associated with each action is a </a:t>
            </a:r>
            <a:r>
              <a:rPr lang="en-GB" sz="2500" i="1" dirty="0" smtClean="0"/>
              <a:t>payoff</a:t>
            </a:r>
            <a:r>
              <a:rPr lang="en-GB" sz="2500" dirty="0"/>
              <a:t> </a:t>
            </a:r>
            <a:r>
              <a:rPr lang="en-GB" sz="2500" dirty="0" smtClean="0"/>
              <a:t>– the DM is told only that these are between some lower bound </a:t>
            </a:r>
            <a:r>
              <a:rPr lang="en-GB" sz="2500" i="1" dirty="0" smtClean="0"/>
              <a:t>L </a:t>
            </a:r>
            <a:r>
              <a:rPr lang="en-GB" sz="2500" dirty="0" smtClean="0"/>
              <a:t>and some upper bound </a:t>
            </a:r>
            <a:r>
              <a:rPr lang="en-GB" sz="2500" i="1" dirty="0" smtClean="0"/>
              <a:t>U</a:t>
            </a:r>
            <a:r>
              <a:rPr lang="en-GB" sz="2500" dirty="0" smtClean="0"/>
              <a:t>.</a:t>
            </a:r>
          </a:p>
          <a:p>
            <a:endParaRPr lang="en-GB" sz="2500" dirty="0" smtClean="0"/>
          </a:p>
          <a:p>
            <a:r>
              <a:rPr lang="en-GB" sz="2500" dirty="0" smtClean="0"/>
              <a:t>The DM gets the payoff associated with the chosen action minus any costs in finding it.</a:t>
            </a:r>
          </a:p>
          <a:p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  <p:pic>
        <p:nvPicPr>
          <p:cNvPr id="4" name="Picture 2" descr="http://faculty.wcas.northwestern.edu/~cfm754/home_rev_files/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54496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43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Manski’s model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Manski has choice over </a:t>
            </a:r>
            <a:r>
              <a:rPr lang="en-GB" i="1" dirty="0"/>
              <a:t>strategies</a:t>
            </a:r>
            <a:r>
              <a:rPr lang="en-GB" dirty="0"/>
              <a:t>: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/>
              <a:t>No deliberation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/>
              <a:t>Satisfice with a set of (adaptive) </a:t>
            </a:r>
            <a:r>
              <a:rPr lang="en-GB" i="1" dirty="0"/>
              <a:t>aspiration levels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/>
              <a:t>Optimise</a:t>
            </a:r>
          </a:p>
          <a:p>
            <a:pPr marL="571500" indent="-457200">
              <a:buFont typeface="+mj-lt"/>
              <a:buAutoNum type="arabicPeriod"/>
            </a:pPr>
            <a:endParaRPr lang="en-GB" dirty="0"/>
          </a:p>
          <a:p>
            <a:r>
              <a:rPr lang="en-GB" dirty="0"/>
              <a:t>Simon does not say </a:t>
            </a:r>
            <a:r>
              <a:rPr lang="en-GB" i="1" dirty="0"/>
              <a:t>how</a:t>
            </a:r>
            <a:r>
              <a:rPr lang="en-GB" dirty="0"/>
              <a:t> aspiration levels are chosen – Manski does.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16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Manski’s model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There are costs to thinking/deliberating/working out:</a:t>
            </a:r>
          </a:p>
          <a:p>
            <a:pPr lvl="1"/>
            <a:r>
              <a:rPr lang="en-GB" dirty="0"/>
              <a:t>A big cost, </a:t>
            </a:r>
            <a:r>
              <a:rPr lang="en-GB" i="1" dirty="0"/>
              <a:t>K</a:t>
            </a:r>
            <a:r>
              <a:rPr lang="en-GB" dirty="0"/>
              <a:t>, for working out/discovering the best </a:t>
            </a:r>
            <a:r>
              <a:rPr lang="en-GB" dirty="0" smtClean="0"/>
              <a:t>payoff (optimising</a:t>
            </a:r>
            <a:r>
              <a:rPr lang="en-GB" dirty="0"/>
              <a:t>).</a:t>
            </a:r>
          </a:p>
          <a:p>
            <a:pPr lvl="1"/>
            <a:r>
              <a:rPr lang="en-GB" dirty="0"/>
              <a:t>A smaller cost, </a:t>
            </a:r>
            <a:r>
              <a:rPr lang="en-GB" i="1" dirty="0"/>
              <a:t>k</a:t>
            </a:r>
            <a:r>
              <a:rPr lang="en-GB" dirty="0"/>
              <a:t>, for working out/discovering whether there are any </a:t>
            </a:r>
            <a:r>
              <a:rPr lang="en-GB" dirty="0" smtClean="0"/>
              <a:t>payoffs which </a:t>
            </a:r>
            <a:r>
              <a:rPr lang="en-GB" dirty="0"/>
              <a:t>yield a payoff greater than some specified number, </a:t>
            </a:r>
            <a:r>
              <a:rPr lang="en-GB" i="1" dirty="0"/>
              <a:t>t</a:t>
            </a:r>
            <a:r>
              <a:rPr lang="en-GB" dirty="0"/>
              <a:t>, the aspiration level. (satisficing).</a:t>
            </a:r>
          </a:p>
          <a:p>
            <a:r>
              <a:rPr lang="en-GB" dirty="0"/>
              <a:t>A zero cost </a:t>
            </a:r>
            <a:r>
              <a:rPr lang="en-GB" dirty="0" smtClean="0"/>
              <a:t>(no deliberation) results in the DM getting the lowest payoff in the choice set.</a:t>
            </a:r>
            <a:endParaRPr lang="en-GB" dirty="0"/>
          </a:p>
          <a:p>
            <a:r>
              <a:rPr lang="en-GB" dirty="0"/>
              <a:t>Costs are subtracted from payoffs to determine the </a:t>
            </a:r>
            <a:r>
              <a:rPr lang="en-GB" i="1" dirty="0"/>
              <a:t>net payoff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56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Optimal/Satisficing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GB" dirty="0"/>
          </a:p>
          <a:p>
            <a:r>
              <a:rPr lang="en-GB" dirty="0" smtClean="0"/>
              <a:t>Finding the best is ‘optimal’ if </a:t>
            </a:r>
            <a:r>
              <a:rPr lang="en-GB" i="1" dirty="0" smtClean="0"/>
              <a:t>K </a:t>
            </a:r>
            <a:r>
              <a:rPr lang="en-GB" dirty="0" smtClean="0"/>
              <a:t>is sufficiently small.</a:t>
            </a:r>
          </a:p>
          <a:p>
            <a:endParaRPr lang="en-GB" dirty="0" smtClean="0"/>
          </a:p>
          <a:p>
            <a:r>
              <a:rPr lang="en-GB" dirty="0" smtClean="0"/>
              <a:t>Satisficing is ‘optimal’ if </a:t>
            </a:r>
            <a:r>
              <a:rPr lang="en-GB" i="1" dirty="0" smtClean="0"/>
              <a:t>K </a:t>
            </a:r>
            <a:r>
              <a:rPr lang="en-GB" dirty="0" smtClean="0"/>
              <a:t>is too large and </a:t>
            </a:r>
            <a:r>
              <a:rPr lang="en-GB" i="1" dirty="0" smtClean="0"/>
              <a:t>k </a:t>
            </a:r>
            <a:r>
              <a:rPr lang="en-GB" dirty="0" smtClean="0"/>
              <a:t>sufficiently small.</a:t>
            </a:r>
          </a:p>
          <a:p>
            <a:endParaRPr lang="en-GB" dirty="0" smtClean="0"/>
          </a:p>
          <a:p>
            <a:r>
              <a:rPr lang="en-GB" dirty="0" smtClean="0"/>
              <a:t>No deliberation is ‘optimal’ if both </a:t>
            </a:r>
            <a:r>
              <a:rPr lang="en-GB" i="1" dirty="0" smtClean="0"/>
              <a:t>K </a:t>
            </a:r>
            <a:r>
              <a:rPr lang="en-GB" dirty="0" smtClean="0"/>
              <a:t>and </a:t>
            </a:r>
            <a:r>
              <a:rPr lang="en-GB" i="1" dirty="0" smtClean="0"/>
              <a:t>k </a:t>
            </a:r>
            <a:r>
              <a:rPr lang="en-GB" dirty="0" smtClean="0"/>
              <a:t>are too large.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8792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Quote from </a:t>
            </a:r>
            <a:r>
              <a:rPr lang="en-GB" dirty="0" err="1" smtClean="0"/>
              <a:t>manski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r>
              <a:rPr lang="en-GB" dirty="0" smtClean="0"/>
              <a:t>“In </a:t>
            </a:r>
            <a:r>
              <a:rPr lang="en-GB" dirty="0"/>
              <a:t>this setting, a plan is a two-stage decision process. The first stage is to select a </a:t>
            </a:r>
            <a:r>
              <a:rPr lang="en-GB" dirty="0" smtClean="0"/>
              <a:t>deliberation strategy</a:t>
            </a:r>
            <a:r>
              <a:rPr lang="en-GB" dirty="0"/>
              <a:t>. The second is to choose an action following execution of the selected strategy, given </a:t>
            </a:r>
            <a:r>
              <a:rPr lang="en-GB" dirty="0" smtClean="0"/>
              <a:t>the information </a:t>
            </a:r>
            <a:r>
              <a:rPr lang="en-GB" dirty="0"/>
              <a:t>learned about the </a:t>
            </a:r>
            <a:r>
              <a:rPr lang="en-GB" dirty="0" smtClean="0"/>
              <a:t>[payoffs]. </a:t>
            </a:r>
            <a:r>
              <a:rPr lang="en-GB" dirty="0"/>
              <a:t>The decision problem is subtle because the person </a:t>
            </a:r>
            <a:r>
              <a:rPr lang="en-GB" dirty="0" smtClean="0"/>
              <a:t>must choose </a:t>
            </a:r>
            <a:r>
              <a:rPr lang="en-GB" dirty="0"/>
              <a:t>a plan </a:t>
            </a:r>
            <a:r>
              <a:rPr lang="en-GB" i="1" dirty="0"/>
              <a:t>ex ante</a:t>
            </a:r>
            <a:r>
              <a:rPr lang="en-GB" dirty="0"/>
              <a:t>, when he only knows that his welfare function is </a:t>
            </a:r>
            <a:r>
              <a:rPr lang="en-GB" dirty="0" smtClean="0"/>
              <a:t>bounded.”</a:t>
            </a:r>
          </a:p>
          <a:p>
            <a:pPr marL="11430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943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28235</TotalTime>
  <Words>2193</Words>
  <Application>Microsoft Office PowerPoint</Application>
  <PresentationFormat>On-screen Show (4:3)</PresentationFormat>
  <Paragraphs>347</Paragraphs>
  <Slides>44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Apothecary</vt:lpstr>
      <vt:lpstr>                When and How to Satisfice: An Experimental Investigation</vt:lpstr>
      <vt:lpstr>satisficing</vt:lpstr>
      <vt:lpstr>Manski’s 2017 paper</vt:lpstr>
      <vt:lpstr>Manski’s paper</vt:lpstr>
      <vt:lpstr>Manski’s model 1</vt:lpstr>
      <vt:lpstr>Manski’s model 2</vt:lpstr>
      <vt:lpstr>Manski’s model 3</vt:lpstr>
      <vt:lpstr>Optimal/Satisficing strategy</vt:lpstr>
      <vt:lpstr>Quote from manski</vt:lpstr>
      <vt:lpstr>Manski’s assumptions</vt:lpstr>
      <vt:lpstr>The rules of the game</vt:lpstr>
      <vt:lpstr>Updating the lower and upper bounds</vt:lpstr>
      <vt:lpstr>Optimize, Satisfice with a Fixed Aspiration Level, or Choose Without Deliberation</vt:lpstr>
      <vt:lpstr>Optimize, Satisfice with a sequence OF Aspiration Levels, or Choose Without Deliberation</vt:lpstr>
      <vt:lpstr>The main three bits of the theory</vt:lpstr>
      <vt:lpstr>The experiment 1 - incentives</vt:lpstr>
      <vt:lpstr>The experiment 2 - design</vt:lpstr>
      <vt:lpstr>The experiment 3 - design</vt:lpstr>
      <vt:lpstr>Theoretical prediction according to the parameters used</vt:lpstr>
      <vt:lpstr>Theoretical predictions according to the parameters used</vt:lpstr>
      <vt:lpstr>The experiment 3</vt:lpstr>
      <vt:lpstr>Payoffs distribution – uniform risky distribution</vt:lpstr>
      <vt:lpstr>Payoffs distribution – ambiguous distribution</vt:lpstr>
      <vt:lpstr>PowerPoint Presentation</vt:lpstr>
      <vt:lpstr>The experiment 4 - instruction</vt:lpstr>
      <vt:lpstr>PowerPoint Presentation</vt:lpstr>
      <vt:lpstr>PowerPoint Presentation</vt:lpstr>
      <vt:lpstr>For the experimenters</vt:lpstr>
      <vt:lpstr>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Actual compared to the theory:  the ‘when’ part</vt:lpstr>
      <vt:lpstr>Rounds of satisficing:  part of the ‘how’ part</vt:lpstr>
      <vt:lpstr>Actual vs theoretical aspiration level: All subjects</vt:lpstr>
      <vt:lpstr>Actual aspiration level on the particular bounds: All subjects</vt:lpstr>
      <vt:lpstr>Summary of results</vt:lpstr>
      <vt:lpstr>Conclusions</vt:lpstr>
      <vt:lpstr>Discussion 1</vt:lpstr>
      <vt:lpstr>Discussion 2</vt:lpstr>
      <vt:lpstr>PowerPoint Presentation</vt:lpstr>
    </vt:vector>
  </TitlesOfParts>
  <Company>The 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Hey</dc:creator>
  <cp:lastModifiedBy>John Hey</cp:lastModifiedBy>
  <cp:revision>707</cp:revision>
  <cp:lastPrinted>2016-05-23T10:47:21Z</cp:lastPrinted>
  <dcterms:created xsi:type="dcterms:W3CDTF">2014-08-07T15:33:59Z</dcterms:created>
  <dcterms:modified xsi:type="dcterms:W3CDTF">2017-03-15T17:44:33Z</dcterms:modified>
</cp:coreProperties>
</file>